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20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96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3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93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24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55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2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39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8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68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71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4FD69-B4F4-4E5E-ABD6-7F9F3099A99A}" type="datetimeFigureOut">
              <a:rPr lang="tr-TR" smtClean="0"/>
              <a:t>01.11.2022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B9BC-BC97-48AB-9439-0E0048F9B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85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Dijital Ebeveynlik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BİLGİSAYAR VE İNTERNET TEKNOLOJİSİNİN ÇOCUK VE GENÇLERE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SUNDUĞU FIRSATLAR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002060"/>
                </a:solidFill>
              </a:rPr>
              <a:t>İnternet, sesli ve görüntülü olarak dünyanın bir ucundan </a:t>
            </a:r>
            <a:r>
              <a:rPr lang="tr-TR" dirty="0" smtClean="0">
                <a:solidFill>
                  <a:srgbClr val="002060"/>
                </a:solidFill>
              </a:rPr>
              <a:t>diğer ucuna </a:t>
            </a:r>
            <a:r>
              <a:rPr lang="tr-TR" dirty="0">
                <a:solidFill>
                  <a:srgbClr val="002060"/>
                </a:solidFill>
              </a:rPr>
              <a:t>erişim sağlayabilme imkânı sunar. Bu sayede </a:t>
            </a:r>
            <a:r>
              <a:rPr lang="tr-TR" dirty="0" smtClean="0">
                <a:solidFill>
                  <a:srgbClr val="002060"/>
                </a:solidFill>
              </a:rPr>
              <a:t>örneğin bir </a:t>
            </a:r>
            <a:r>
              <a:rPr lang="tr-TR" dirty="0">
                <a:solidFill>
                  <a:srgbClr val="002060"/>
                </a:solidFill>
              </a:rPr>
              <a:t>sınıftaki öğrenciler dünyanın bir ucundaki başka bir </a:t>
            </a:r>
            <a:r>
              <a:rPr lang="tr-TR" dirty="0" smtClean="0">
                <a:solidFill>
                  <a:srgbClr val="002060"/>
                </a:solidFill>
              </a:rPr>
              <a:t>sınıf öğrenciyle </a:t>
            </a:r>
            <a:r>
              <a:rPr lang="tr-TR" dirty="0">
                <a:solidFill>
                  <a:srgbClr val="002060"/>
                </a:solidFill>
              </a:rPr>
              <a:t>canlı olarak iletişim kurup, </a:t>
            </a:r>
            <a:r>
              <a:rPr lang="tr-TR" dirty="0" smtClean="0">
                <a:solidFill>
                  <a:srgbClr val="002060"/>
                </a:solidFill>
              </a:rPr>
              <a:t>ortak </a:t>
            </a:r>
            <a:r>
              <a:rPr lang="tr-TR" dirty="0">
                <a:solidFill>
                  <a:srgbClr val="002060"/>
                </a:solidFill>
              </a:rPr>
              <a:t>ders alma ya </a:t>
            </a:r>
            <a:r>
              <a:rPr lang="tr-TR" dirty="0" smtClean="0">
                <a:solidFill>
                  <a:srgbClr val="002060"/>
                </a:solidFill>
              </a:rPr>
              <a:t>da tartışma </a:t>
            </a:r>
            <a:r>
              <a:rPr lang="tr-TR" dirty="0">
                <a:solidFill>
                  <a:srgbClr val="002060"/>
                </a:solidFill>
              </a:rPr>
              <a:t>yapma şansına sahiptir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dirty="0">
                <a:solidFill>
                  <a:srgbClr val="00B050"/>
                </a:solidFill>
              </a:rPr>
              <a:t>Günümüz bilgisayar uygulamaları üç boyutlu </a:t>
            </a:r>
            <a:r>
              <a:rPr lang="tr-TR" dirty="0" smtClean="0">
                <a:solidFill>
                  <a:srgbClr val="00B050"/>
                </a:solidFill>
              </a:rPr>
              <a:t>çizimler yapabilme</a:t>
            </a:r>
            <a:r>
              <a:rPr lang="tr-TR" dirty="0">
                <a:solidFill>
                  <a:srgbClr val="00B050"/>
                </a:solidFill>
              </a:rPr>
              <a:t>, web sayfası oluşturma, animasyon </a:t>
            </a:r>
            <a:r>
              <a:rPr lang="tr-TR" dirty="0" smtClean="0">
                <a:solidFill>
                  <a:srgbClr val="00B050"/>
                </a:solidFill>
              </a:rPr>
              <a:t>uygulamaları yapabilme </a:t>
            </a:r>
            <a:r>
              <a:rPr lang="tr-TR" dirty="0">
                <a:solidFill>
                  <a:srgbClr val="00B050"/>
                </a:solidFill>
              </a:rPr>
              <a:t>vb. gençlerin yaratıcılıklarını ortaya </a:t>
            </a:r>
            <a:r>
              <a:rPr lang="tr-TR" dirty="0" smtClean="0">
                <a:solidFill>
                  <a:srgbClr val="00B050"/>
                </a:solidFill>
              </a:rPr>
              <a:t>çıkarabilecekleri birçok </a:t>
            </a:r>
            <a:r>
              <a:rPr lang="tr-TR" dirty="0">
                <a:solidFill>
                  <a:srgbClr val="00B050"/>
                </a:solidFill>
              </a:rPr>
              <a:t>fırsat sunmaktadır</a:t>
            </a:r>
            <a:r>
              <a:rPr lang="tr-TR" dirty="0" smtClean="0">
                <a:solidFill>
                  <a:srgbClr val="00B050"/>
                </a:solidFill>
              </a:rPr>
              <a:t>.</a:t>
            </a:r>
          </a:p>
          <a:p>
            <a:r>
              <a:rPr lang="tr-TR" dirty="0">
                <a:solidFill>
                  <a:srgbClr val="7030A0"/>
                </a:solidFill>
              </a:rPr>
              <a:t>Normal koşullarda ulaşılması çok zor olan bir insanla e-posta ya da </a:t>
            </a:r>
            <a:r>
              <a:rPr lang="tr-TR" dirty="0" smtClean="0">
                <a:solidFill>
                  <a:srgbClr val="7030A0"/>
                </a:solidFill>
              </a:rPr>
              <a:t>sesli-görsel </a:t>
            </a:r>
            <a:r>
              <a:rPr lang="tr-TR" dirty="0">
                <a:solidFill>
                  <a:srgbClr val="7030A0"/>
                </a:solidFill>
              </a:rPr>
              <a:t>iletişim araçlarıyla iletişim kurabilme ve paylaşımda </a:t>
            </a:r>
            <a:r>
              <a:rPr lang="tr-TR" dirty="0" smtClean="0">
                <a:solidFill>
                  <a:srgbClr val="7030A0"/>
                </a:solidFill>
              </a:rPr>
              <a:t>bulunma imkânı </a:t>
            </a:r>
            <a:r>
              <a:rPr lang="tr-TR" dirty="0">
                <a:solidFill>
                  <a:srgbClr val="7030A0"/>
                </a:solidFill>
              </a:rPr>
              <a:t>bulunmaktadır. Bu sayede örneğin bir çocuk, okuduğu bir </a:t>
            </a:r>
            <a:r>
              <a:rPr lang="tr-TR" dirty="0" smtClean="0">
                <a:solidFill>
                  <a:srgbClr val="7030A0"/>
                </a:solidFill>
              </a:rPr>
              <a:t>kitapta aklına </a:t>
            </a:r>
            <a:r>
              <a:rPr lang="tr-TR" dirty="0">
                <a:solidFill>
                  <a:srgbClr val="7030A0"/>
                </a:solidFill>
              </a:rPr>
              <a:t>takılan bir soruyu kitabın yazarına ulaşıp sorabilme imkânını bulabilmektedir.</a:t>
            </a:r>
            <a:endParaRPr lang="tr-TR" dirty="0" smtClean="0">
              <a:solidFill>
                <a:srgbClr val="7030A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992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BARINDIRDIĞI RİSKLER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u="sng" dirty="0">
                <a:solidFill>
                  <a:schemeClr val="accent5">
                    <a:lumMod val="50000"/>
                  </a:schemeClr>
                </a:solidFill>
              </a:rPr>
              <a:t>Fikren hazır olmadıkları bazı içeriklere maruz kalabilirler. İnternette </a:t>
            </a:r>
            <a:r>
              <a:rPr lang="tr-TR" sz="3600" b="1" u="sng" dirty="0" err="1" smtClean="0">
                <a:solidFill>
                  <a:schemeClr val="accent5">
                    <a:lumMod val="50000"/>
                  </a:schemeClr>
                </a:solidFill>
              </a:rPr>
              <a:t>şiddet,alkol</a:t>
            </a:r>
            <a:r>
              <a:rPr lang="tr-TR" sz="3600" b="1" u="sng" dirty="0">
                <a:solidFill>
                  <a:schemeClr val="accent5">
                    <a:lumMod val="50000"/>
                  </a:schemeClr>
                </a:solidFill>
              </a:rPr>
              <a:t>, madde kullanımı ve cinsellik başta olmak üzere çok sayıda </a:t>
            </a:r>
            <a:r>
              <a:rPr lang="tr-TR" sz="3600" b="1" u="sng" dirty="0" smtClean="0">
                <a:solidFill>
                  <a:schemeClr val="accent5">
                    <a:lumMod val="50000"/>
                  </a:schemeClr>
                </a:solidFill>
              </a:rPr>
              <a:t>kötü örnek </a:t>
            </a:r>
            <a:r>
              <a:rPr lang="tr-TR" sz="3600" b="1" u="sng" dirty="0">
                <a:solidFill>
                  <a:schemeClr val="accent5">
                    <a:lumMod val="50000"/>
                  </a:schemeClr>
                </a:solidFill>
              </a:rPr>
              <a:t>teşkil edecek içerikler mevcuttur</a:t>
            </a:r>
            <a:r>
              <a:rPr lang="tr-TR" sz="3600" b="1" u="sng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tr-TR" sz="3600" b="1" u="sng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sz="3600" b="1" u="sng" dirty="0">
                <a:solidFill>
                  <a:schemeClr val="accent5">
                    <a:lumMod val="50000"/>
                  </a:schemeClr>
                </a:solidFill>
              </a:rPr>
              <a:t>Çocukların herhangi bir </a:t>
            </a:r>
            <a:r>
              <a:rPr lang="tr-TR" sz="3600" b="1" u="sng" dirty="0" smtClean="0">
                <a:solidFill>
                  <a:schemeClr val="accent5">
                    <a:lumMod val="50000"/>
                  </a:schemeClr>
                </a:solidFill>
              </a:rPr>
              <a:t>filtreleme programı </a:t>
            </a:r>
            <a:r>
              <a:rPr lang="tr-TR" sz="3600" b="1" u="sng" dirty="0">
                <a:solidFill>
                  <a:schemeClr val="accent5">
                    <a:lumMod val="50000"/>
                  </a:schemeClr>
                </a:solidFill>
              </a:rPr>
              <a:t>kullanmadan internete bağlanması halinde, bu </a:t>
            </a:r>
            <a:r>
              <a:rPr lang="tr-TR" sz="3600" b="1" u="sng" dirty="0" smtClean="0">
                <a:solidFill>
                  <a:schemeClr val="accent5">
                    <a:lumMod val="50000"/>
                  </a:schemeClr>
                </a:solidFill>
              </a:rPr>
              <a:t>içeriklere maruz </a:t>
            </a:r>
            <a:r>
              <a:rPr lang="tr-TR" sz="3600" b="1" u="sng" dirty="0">
                <a:solidFill>
                  <a:schemeClr val="accent5">
                    <a:lumMod val="50000"/>
                  </a:schemeClr>
                </a:solidFill>
              </a:rPr>
              <a:t>kalma ihtimalleri oldukça yüksektir.</a:t>
            </a:r>
          </a:p>
        </p:txBody>
      </p:sp>
    </p:spTree>
    <p:extLst>
      <p:ext uri="{BB962C8B-B14F-4D97-AF65-F5344CB8AC3E}">
        <p14:creationId xmlns:p14="http://schemas.microsoft.com/office/powerpoint/2010/main" val="1445087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u="sng" dirty="0" smtClean="0">
                <a:solidFill>
                  <a:srgbClr val="002060"/>
                </a:solidFill>
              </a:rPr>
              <a:t>Çocukların seyrettiği </a:t>
            </a:r>
            <a:r>
              <a:rPr lang="tr-TR" sz="3600" b="1" u="sng" dirty="0">
                <a:solidFill>
                  <a:srgbClr val="002060"/>
                </a:solidFill>
              </a:rPr>
              <a:t>popüler </a:t>
            </a:r>
            <a:r>
              <a:rPr lang="tr-TR" sz="3600" b="1" u="sng" dirty="0" err="1">
                <a:solidFill>
                  <a:srgbClr val="002060"/>
                </a:solidFill>
              </a:rPr>
              <a:t>YouTube</a:t>
            </a:r>
            <a:r>
              <a:rPr lang="tr-TR" sz="3600" b="1" u="sng" dirty="0">
                <a:solidFill>
                  <a:srgbClr val="002060"/>
                </a:solidFill>
              </a:rPr>
              <a:t> videoları hakkında içerik </a:t>
            </a:r>
            <a:r>
              <a:rPr lang="tr-TR" sz="3600" b="1" u="sng" dirty="0" smtClean="0">
                <a:solidFill>
                  <a:srgbClr val="002060"/>
                </a:solidFill>
              </a:rPr>
              <a:t>araştırması yapan </a:t>
            </a:r>
            <a:r>
              <a:rPr lang="tr-TR" sz="3600" b="1" u="sng" dirty="0">
                <a:solidFill>
                  <a:srgbClr val="002060"/>
                </a:solidFill>
              </a:rPr>
              <a:t>bazı çalışmalar, küçük yaştaki kullanıcıların, yetişkin </a:t>
            </a:r>
            <a:r>
              <a:rPr lang="tr-TR" sz="3600" b="1" u="sng" dirty="0" smtClean="0">
                <a:solidFill>
                  <a:srgbClr val="002060"/>
                </a:solidFill>
              </a:rPr>
              <a:t>içeriğine sahip </a:t>
            </a:r>
            <a:r>
              <a:rPr lang="tr-TR" sz="3600" b="1" u="sng" dirty="0">
                <a:solidFill>
                  <a:srgbClr val="002060"/>
                </a:solidFill>
              </a:rPr>
              <a:t>videolara yalnızca üç tıklama kadar uzaklıkta olduklarını </a:t>
            </a:r>
            <a:r>
              <a:rPr lang="tr-TR" sz="3600" b="1" u="sng" dirty="0" smtClean="0">
                <a:solidFill>
                  <a:srgbClr val="002060"/>
                </a:solidFill>
              </a:rPr>
              <a:t>göstermiştir.</a:t>
            </a:r>
            <a:endParaRPr lang="tr-TR" sz="36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09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3200" b="1" dirty="0">
                <a:solidFill>
                  <a:srgbClr val="002060"/>
                </a:solidFill>
              </a:rPr>
              <a:t>Dünya çapında sektör haline gelen ve 80–90 </a:t>
            </a:r>
            <a:r>
              <a:rPr lang="nn-NO" sz="3200" b="1" dirty="0" smtClean="0">
                <a:solidFill>
                  <a:srgbClr val="002060"/>
                </a:solidFill>
              </a:rPr>
              <a:t>milyar</a:t>
            </a:r>
            <a:r>
              <a:rPr lang="tr-TR" sz="3200" b="1" dirty="0" smtClean="0">
                <a:solidFill>
                  <a:srgbClr val="002060"/>
                </a:solidFill>
              </a:rPr>
              <a:t> ABD </a:t>
            </a:r>
            <a:r>
              <a:rPr lang="tr-TR" sz="3200" b="1" dirty="0">
                <a:solidFill>
                  <a:srgbClr val="002060"/>
                </a:solidFill>
              </a:rPr>
              <a:t>doları ile ifade edilen çocuk pornosunun, son dönemde </a:t>
            </a:r>
            <a:r>
              <a:rPr lang="tr-TR" sz="3200" b="1" dirty="0" smtClean="0">
                <a:solidFill>
                  <a:srgbClr val="002060"/>
                </a:solidFill>
              </a:rPr>
              <a:t>ne yazık </a:t>
            </a:r>
            <a:r>
              <a:rPr lang="tr-TR" sz="3200" b="1" dirty="0">
                <a:solidFill>
                  <a:srgbClr val="002060"/>
                </a:solidFill>
              </a:rPr>
              <a:t>ki ülkemizden de beslenmeye başladığına dair </a:t>
            </a:r>
            <a:r>
              <a:rPr lang="tr-TR" sz="3200" b="1" dirty="0" smtClean="0">
                <a:solidFill>
                  <a:srgbClr val="002060"/>
                </a:solidFill>
              </a:rPr>
              <a:t>bulgular ve </a:t>
            </a:r>
            <a:r>
              <a:rPr lang="tr-TR" sz="3200" b="1" dirty="0">
                <a:solidFill>
                  <a:srgbClr val="002060"/>
                </a:solidFill>
              </a:rPr>
              <a:t>vakalar rapor edilmektedir. 2003 yılı itibariyle </a:t>
            </a:r>
            <a:r>
              <a:rPr lang="tr-TR" sz="3200" b="1" dirty="0" smtClean="0">
                <a:solidFill>
                  <a:srgbClr val="002060"/>
                </a:solidFill>
              </a:rPr>
              <a:t>İnternet üzerinde </a:t>
            </a:r>
            <a:r>
              <a:rPr lang="tr-TR" sz="3200" b="1" dirty="0">
                <a:solidFill>
                  <a:srgbClr val="002060"/>
                </a:solidFill>
              </a:rPr>
              <a:t>bulunan web sitelerinin %12’si pornografiktir </a:t>
            </a:r>
          </a:p>
          <a:p>
            <a:r>
              <a:rPr lang="tr-TR" sz="3200" b="1" dirty="0">
                <a:solidFill>
                  <a:srgbClr val="002060"/>
                </a:solidFill>
              </a:rPr>
              <a:t>Bu tür içeriklere çocukların ve gençlerin erişme olasılığı ise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   oldukça </a:t>
            </a:r>
            <a:r>
              <a:rPr lang="tr-TR" sz="3200" b="1" dirty="0">
                <a:solidFill>
                  <a:srgbClr val="002060"/>
                </a:solidFill>
              </a:rPr>
              <a:t>yüksektir.</a:t>
            </a:r>
          </a:p>
        </p:txBody>
      </p:sp>
    </p:spTree>
    <p:extLst>
      <p:ext uri="{BB962C8B-B14F-4D97-AF65-F5344CB8AC3E}">
        <p14:creationId xmlns:p14="http://schemas.microsoft.com/office/powerpoint/2010/main" val="2425150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Özellikle normal şartlarda internette </a:t>
            </a:r>
            <a:r>
              <a:rPr lang="tr-TR" b="1" dirty="0" smtClean="0">
                <a:solidFill>
                  <a:srgbClr val="002060"/>
                </a:solidFill>
              </a:rPr>
              <a:t>cinsel içerikli </a:t>
            </a:r>
            <a:r>
              <a:rPr lang="tr-TR" b="1" dirty="0">
                <a:solidFill>
                  <a:srgbClr val="002060"/>
                </a:solidFill>
              </a:rPr>
              <a:t>arama yapmayacak kadar küçük olan çok sayıda </a:t>
            </a:r>
            <a:r>
              <a:rPr lang="tr-TR" b="1" dirty="0" smtClean="0">
                <a:solidFill>
                  <a:srgbClr val="002060"/>
                </a:solidFill>
              </a:rPr>
              <a:t>çocuk, aramadan</a:t>
            </a:r>
            <a:r>
              <a:rPr lang="tr-TR" b="1" dirty="0">
                <a:solidFill>
                  <a:srgbClr val="002060"/>
                </a:solidFill>
              </a:rPr>
              <a:t>, beklemeden, istemeden kazara bu ve benzeri </a:t>
            </a:r>
            <a:r>
              <a:rPr lang="tr-TR" b="1" dirty="0" smtClean="0">
                <a:solidFill>
                  <a:srgbClr val="002060"/>
                </a:solidFill>
              </a:rPr>
              <a:t>içeriklere rastlayabilmektedir.</a:t>
            </a:r>
          </a:p>
          <a:p>
            <a:r>
              <a:rPr lang="sv-SE" b="1" dirty="0">
                <a:solidFill>
                  <a:srgbClr val="002060"/>
                </a:solidFill>
              </a:rPr>
              <a:t>Nitekim 2016 yılı verilerine göre internet </a:t>
            </a:r>
            <a:r>
              <a:rPr lang="sv-SE" b="1" dirty="0" smtClean="0">
                <a:solidFill>
                  <a:srgbClr val="002060"/>
                </a:solidFill>
              </a:rPr>
              <a:t>kullanan</a:t>
            </a:r>
            <a:r>
              <a:rPr lang="tr-TR" b="1" dirty="0" smtClean="0">
                <a:solidFill>
                  <a:srgbClr val="002060"/>
                </a:solidFill>
              </a:rPr>
              <a:t> çocuk </a:t>
            </a:r>
            <a:r>
              <a:rPr lang="tr-TR" b="1" dirty="0">
                <a:solidFill>
                  <a:srgbClr val="002060"/>
                </a:solidFill>
              </a:rPr>
              <a:t>ve ergenler arasında internette gezinirken pornografiye </a:t>
            </a:r>
            <a:r>
              <a:rPr lang="tr-TR" b="1" dirty="0" smtClean="0">
                <a:solidFill>
                  <a:srgbClr val="002060"/>
                </a:solidFill>
              </a:rPr>
              <a:t>rastlayan</a:t>
            </a:r>
            <a:r>
              <a:rPr lang="tr-TR" b="1" dirty="0">
                <a:solidFill>
                  <a:srgbClr val="002060"/>
                </a:solidFill>
              </a:rPr>
              <a:t>ların oranı %57, başka bir şey yaparken çıkıveren pornografik </a:t>
            </a:r>
            <a:r>
              <a:rPr lang="tr-TR" b="1" dirty="0" smtClean="0">
                <a:solidFill>
                  <a:srgbClr val="002060"/>
                </a:solidFill>
              </a:rPr>
              <a:t>reklamlara maruz </a:t>
            </a:r>
            <a:r>
              <a:rPr lang="tr-TR" b="1" dirty="0">
                <a:solidFill>
                  <a:srgbClr val="002060"/>
                </a:solidFill>
              </a:rPr>
              <a:t>kalanların oranı %38, başka bir şey ararken bir porno sitesine kazara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002060"/>
                </a:solidFill>
              </a:rPr>
              <a:t>  girenlerin </a:t>
            </a:r>
            <a:r>
              <a:rPr lang="tr-TR" b="1" dirty="0">
                <a:solidFill>
                  <a:srgbClr val="002060"/>
                </a:solidFill>
              </a:rPr>
              <a:t>oranı %</a:t>
            </a:r>
            <a:r>
              <a:rPr lang="tr-TR" b="1" dirty="0" smtClean="0">
                <a:solidFill>
                  <a:srgbClr val="002060"/>
                </a:solidFill>
              </a:rPr>
              <a:t>36 </a:t>
            </a:r>
            <a:r>
              <a:rPr lang="tr-TR" b="1" dirty="0">
                <a:solidFill>
                  <a:srgbClr val="002060"/>
                </a:solidFill>
              </a:rPr>
              <a:t>olarak bildirilmektedir </a:t>
            </a:r>
          </a:p>
        </p:txBody>
      </p:sp>
    </p:spTree>
    <p:extLst>
      <p:ext uri="{BB962C8B-B14F-4D97-AF65-F5344CB8AC3E}">
        <p14:creationId xmlns:p14="http://schemas.microsoft.com/office/powerpoint/2010/main" val="1574790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u="sng" dirty="0">
                <a:solidFill>
                  <a:srgbClr val="7030A0"/>
                </a:solidFill>
              </a:rPr>
              <a:t>Herhangi bir filtreleme programı kullanılmaksızın internet </a:t>
            </a:r>
            <a:r>
              <a:rPr lang="tr-TR" sz="4000" b="1" u="sng" dirty="0" smtClean="0">
                <a:solidFill>
                  <a:srgbClr val="7030A0"/>
                </a:solidFill>
              </a:rPr>
              <a:t>ortamında denetimsiz </a:t>
            </a:r>
            <a:r>
              <a:rPr lang="tr-TR" sz="4000" b="1" u="sng" dirty="0">
                <a:solidFill>
                  <a:srgbClr val="7030A0"/>
                </a:solidFill>
              </a:rPr>
              <a:t>bırakılan çocukların, aşırı şiddet içerikli resim, görüntü,</a:t>
            </a:r>
          </a:p>
          <a:p>
            <a:pPr marL="0" indent="0">
              <a:buNone/>
            </a:pPr>
            <a:r>
              <a:rPr lang="tr-TR" sz="4000" b="1" u="sng" dirty="0" smtClean="0">
                <a:solidFill>
                  <a:srgbClr val="7030A0"/>
                </a:solidFill>
              </a:rPr>
              <a:t>  video </a:t>
            </a:r>
            <a:r>
              <a:rPr lang="tr-TR" sz="4000" b="1" u="sng" dirty="0">
                <a:solidFill>
                  <a:srgbClr val="7030A0"/>
                </a:solidFill>
              </a:rPr>
              <a:t>vb. içeriklere erişme ihtimalleri de oldukça yüksektir.</a:t>
            </a:r>
          </a:p>
        </p:txBody>
      </p:sp>
    </p:spTree>
    <p:extLst>
      <p:ext uri="{BB962C8B-B14F-4D97-AF65-F5344CB8AC3E}">
        <p14:creationId xmlns:p14="http://schemas.microsoft.com/office/powerpoint/2010/main" val="1441735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002060"/>
                </a:solidFill>
              </a:rPr>
              <a:t>Yine araştırmaların gösterdiği verilere göre internette başka bir şey </a:t>
            </a:r>
            <a:r>
              <a:rPr lang="tr-TR" sz="3600" b="1" dirty="0" smtClean="0">
                <a:solidFill>
                  <a:srgbClr val="002060"/>
                </a:solidFill>
              </a:rPr>
              <a:t>ararken aşırı </a:t>
            </a:r>
            <a:r>
              <a:rPr lang="tr-TR" sz="3600" b="1" dirty="0">
                <a:solidFill>
                  <a:srgbClr val="002060"/>
                </a:solidFill>
              </a:rPr>
              <a:t>şiddet ve korku içerikli bir siteye rastlayan kullanıcıların oranı %</a:t>
            </a:r>
            <a:r>
              <a:rPr lang="tr-TR" sz="3600" b="1" dirty="0" smtClean="0">
                <a:solidFill>
                  <a:srgbClr val="002060"/>
                </a:solidFill>
              </a:rPr>
              <a:t>22, düşmanca </a:t>
            </a:r>
            <a:r>
              <a:rPr lang="tr-TR" sz="3600" b="1" dirty="0">
                <a:solidFill>
                  <a:srgbClr val="002060"/>
                </a:solidFill>
              </a:rPr>
              <a:t>ve nefret söylemleriyle dolu bir siteye rastlayanların oranı %</a:t>
            </a:r>
            <a:r>
              <a:rPr lang="tr-TR" sz="3600" b="1" dirty="0" smtClean="0">
                <a:solidFill>
                  <a:srgbClr val="002060"/>
                </a:solidFill>
              </a:rPr>
              <a:t>9 olarak </a:t>
            </a:r>
            <a:r>
              <a:rPr lang="tr-TR" sz="3600" b="1" dirty="0">
                <a:solidFill>
                  <a:srgbClr val="002060"/>
                </a:solidFill>
              </a:rPr>
              <a:t>bildirilmektedir </a:t>
            </a:r>
          </a:p>
        </p:txBody>
      </p:sp>
    </p:spTree>
    <p:extLst>
      <p:ext uri="{BB962C8B-B14F-4D97-AF65-F5344CB8AC3E}">
        <p14:creationId xmlns:p14="http://schemas.microsoft.com/office/powerpoint/2010/main" val="4002752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Bu tarz içeriklere erişim rastlantı yoluyla olabilmekle birlikte, oynanan </a:t>
            </a:r>
            <a:r>
              <a:rPr lang="tr-TR" b="1" dirty="0" smtClean="0">
                <a:solidFill>
                  <a:srgbClr val="002060"/>
                </a:solidFill>
              </a:rPr>
              <a:t>bazı oyunlar </a:t>
            </a:r>
            <a:r>
              <a:rPr lang="tr-TR" b="1" dirty="0">
                <a:solidFill>
                  <a:srgbClr val="002060"/>
                </a:solidFill>
              </a:rPr>
              <a:t>ya da özellikle ergenlik döneminde olan gençlerin merak </a:t>
            </a:r>
            <a:r>
              <a:rPr lang="tr-TR" b="1" dirty="0" smtClean="0">
                <a:solidFill>
                  <a:srgbClr val="002060"/>
                </a:solidFill>
              </a:rPr>
              <a:t>duygularını  giderme </a:t>
            </a:r>
            <a:r>
              <a:rPr lang="tr-TR" b="1" dirty="0">
                <a:solidFill>
                  <a:srgbClr val="002060"/>
                </a:solidFill>
              </a:rPr>
              <a:t>maksatlı yaptıkları çevrimiçi aramalar vasıtasıyla da olabilmektedir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u="sng" dirty="0">
                <a:solidFill>
                  <a:srgbClr val="7030A0"/>
                </a:solidFill>
              </a:rPr>
              <a:t>Çocukların internet ortamında oynadıkları bazı sohbet etme imkânı sunan</a:t>
            </a:r>
          </a:p>
          <a:p>
            <a:pPr marL="0" indent="0">
              <a:buNone/>
            </a:pPr>
            <a:r>
              <a:rPr lang="tr-TR" b="1" u="sng" dirty="0">
                <a:solidFill>
                  <a:srgbClr val="7030A0"/>
                </a:solidFill>
              </a:rPr>
              <a:t>oyunlar ya da kullandıkları sosyal paylaşım siteleri vasıtasıyla </a:t>
            </a:r>
            <a:r>
              <a:rPr lang="tr-TR" b="1" u="sng" dirty="0" smtClean="0">
                <a:solidFill>
                  <a:srgbClr val="7030A0"/>
                </a:solidFill>
              </a:rPr>
              <a:t>ebeveynlerinin bilgisi </a:t>
            </a:r>
            <a:r>
              <a:rPr lang="tr-TR" b="1" u="sng" dirty="0">
                <a:solidFill>
                  <a:srgbClr val="7030A0"/>
                </a:solidFill>
              </a:rPr>
              <a:t>dâhilinde olmadan yabancı insanlarla iletişime geçmesi </a:t>
            </a:r>
            <a:r>
              <a:rPr lang="tr-TR" b="1" u="sng" dirty="0" smtClean="0">
                <a:solidFill>
                  <a:srgbClr val="7030A0"/>
                </a:solidFill>
              </a:rPr>
              <a:t>sonucu, yanlış </a:t>
            </a:r>
            <a:r>
              <a:rPr lang="tr-TR" b="1" u="sng" dirty="0">
                <a:solidFill>
                  <a:srgbClr val="7030A0"/>
                </a:solidFill>
              </a:rPr>
              <a:t>arkadaşlıklar geliştirmesi ya da arkadaşça yaklaşan kötü niyetli </a:t>
            </a:r>
            <a:r>
              <a:rPr lang="tr-TR" b="1" u="sng" dirty="0" smtClean="0">
                <a:solidFill>
                  <a:srgbClr val="7030A0"/>
                </a:solidFill>
              </a:rPr>
              <a:t>kullanıcılar tarafından </a:t>
            </a:r>
            <a:r>
              <a:rPr lang="tr-TR" b="1" u="sng" dirty="0">
                <a:solidFill>
                  <a:srgbClr val="7030A0"/>
                </a:solidFill>
              </a:rPr>
              <a:t>kandırılma, dolandırılma, aileleriyle ilgili özel </a:t>
            </a:r>
            <a:r>
              <a:rPr lang="tr-TR" b="1" u="sng" dirty="0" smtClean="0">
                <a:solidFill>
                  <a:srgbClr val="7030A0"/>
                </a:solidFill>
              </a:rPr>
              <a:t>bilgilerin sızdırılması</a:t>
            </a:r>
            <a:r>
              <a:rPr lang="tr-TR" b="1" u="sng" dirty="0">
                <a:solidFill>
                  <a:srgbClr val="7030A0"/>
                </a:solidFill>
              </a:rPr>
              <a:t>, istismar, taciz edilme, kaçırılma </a:t>
            </a:r>
            <a:r>
              <a:rPr lang="tr-TR" b="1" u="sng" dirty="0" smtClean="0">
                <a:solidFill>
                  <a:srgbClr val="7030A0"/>
                </a:solidFill>
              </a:rPr>
              <a:t>ve çocuk istismarına </a:t>
            </a:r>
            <a:r>
              <a:rPr lang="tr-TR" b="1" u="sng" dirty="0">
                <a:solidFill>
                  <a:srgbClr val="7030A0"/>
                </a:solidFill>
              </a:rPr>
              <a:t>varan telafisi güç, hayati zararlar söz konusu olabilir.</a:t>
            </a:r>
          </a:p>
        </p:txBody>
      </p:sp>
    </p:spTree>
    <p:extLst>
      <p:ext uri="{BB962C8B-B14F-4D97-AF65-F5344CB8AC3E}">
        <p14:creationId xmlns:p14="http://schemas.microsoft.com/office/powerpoint/2010/main" val="2891849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solidFill>
                  <a:srgbClr val="7030A0"/>
                </a:solidFill>
              </a:rPr>
              <a:t>Çocuklar internet üzerinden ebeveynlerinin kredi kartı ile haber </a:t>
            </a:r>
            <a:r>
              <a:rPr lang="tr-TR" dirty="0" smtClean="0">
                <a:solidFill>
                  <a:srgbClr val="7030A0"/>
                </a:solidFill>
              </a:rPr>
              <a:t>vermeden alışveriş </a:t>
            </a:r>
            <a:r>
              <a:rPr lang="tr-TR" dirty="0">
                <a:solidFill>
                  <a:srgbClr val="7030A0"/>
                </a:solidFill>
              </a:rPr>
              <a:t>yapabilirler. Bu durumun yol açacağı sonuçlar çok ciddi boyutlarda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</a:rPr>
              <a:t>    olabilmekte</a:t>
            </a:r>
            <a:r>
              <a:rPr lang="tr-TR" dirty="0">
                <a:solidFill>
                  <a:srgbClr val="7030A0"/>
                </a:solidFill>
              </a:rPr>
              <a:t>, aileleri büyük borçlar altına sokabilmektedir</a:t>
            </a:r>
            <a:r>
              <a:rPr lang="tr-TR" dirty="0"/>
              <a:t>.</a:t>
            </a:r>
          </a:p>
          <a:p>
            <a:r>
              <a:rPr lang="tr-TR" b="1" dirty="0" smtClean="0"/>
              <a:t> </a:t>
            </a:r>
            <a:r>
              <a:rPr lang="tr-TR" dirty="0">
                <a:solidFill>
                  <a:srgbClr val="00B050"/>
                </a:solidFill>
              </a:rPr>
              <a:t>İnternet ortamında karşılaştıkları ırkçı/nefret söylemi bazı aktivitelere </a:t>
            </a:r>
            <a:r>
              <a:rPr lang="tr-TR" dirty="0" smtClean="0">
                <a:solidFill>
                  <a:srgbClr val="00B050"/>
                </a:solidFill>
              </a:rPr>
              <a:t>katılım sağlayabilir</a:t>
            </a:r>
            <a:r>
              <a:rPr lang="tr-TR" dirty="0">
                <a:solidFill>
                  <a:srgbClr val="00B050"/>
                </a:solidFill>
              </a:rPr>
              <a:t>; reklamlar yoluyla ticari ikna ve sömürülmeye alet </a:t>
            </a:r>
            <a:r>
              <a:rPr lang="tr-TR" dirty="0" smtClean="0">
                <a:solidFill>
                  <a:srgbClr val="00B050"/>
                </a:solidFill>
              </a:rPr>
              <a:t>olabilir; kumar </a:t>
            </a:r>
            <a:r>
              <a:rPr lang="tr-TR" dirty="0">
                <a:solidFill>
                  <a:srgbClr val="00B050"/>
                </a:solidFill>
              </a:rPr>
              <a:t>ve birtakım finansal suçlara karışabilir; korsanlık, izinsiz dosya </a:t>
            </a:r>
            <a:r>
              <a:rPr lang="tr-TR" dirty="0" smtClean="0">
                <a:solidFill>
                  <a:srgbClr val="00B050"/>
                </a:solidFill>
              </a:rPr>
              <a:t>yükleme gibi </a:t>
            </a:r>
            <a:r>
              <a:rPr lang="tr-TR" dirty="0">
                <a:solidFill>
                  <a:srgbClr val="00B050"/>
                </a:solidFill>
              </a:rPr>
              <a:t>yasadışı aktivitelerde bulunabilirler.</a:t>
            </a:r>
          </a:p>
          <a:p>
            <a:r>
              <a:rPr lang="tr-TR" dirty="0">
                <a:solidFill>
                  <a:srgbClr val="00B0F0"/>
                </a:solidFill>
              </a:rPr>
              <a:t>Dışarıda ya da okulda arkadaşlarıyla etkileşimde olmak yerine, dijital aletler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B0F0"/>
                </a:solidFill>
              </a:rPr>
              <a:t>  başında </a:t>
            </a:r>
            <a:r>
              <a:rPr lang="tr-TR" dirty="0">
                <a:solidFill>
                  <a:srgbClr val="00B0F0"/>
                </a:solidFill>
              </a:rPr>
              <a:t>eve kapanmak suretiyle asosyal bir kişilik gelişimi gösterebilirler.</a:t>
            </a:r>
          </a:p>
        </p:txBody>
      </p:sp>
    </p:spTree>
    <p:extLst>
      <p:ext uri="{BB962C8B-B14F-4D97-AF65-F5344CB8AC3E}">
        <p14:creationId xmlns:p14="http://schemas.microsoft.com/office/powerpoint/2010/main" val="2312554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2060"/>
                </a:solidFill>
              </a:rPr>
              <a:t>“Siber zorbalığa” maruz kalabilir ya da siber zorbalık yapabilirler</a:t>
            </a:r>
            <a:r>
              <a:rPr lang="tr-TR" sz="3200" b="1" dirty="0" smtClean="0">
                <a:solidFill>
                  <a:srgbClr val="002060"/>
                </a:solidFill>
              </a:rPr>
              <a:t>. Arkadaşının uygunsuz </a:t>
            </a:r>
            <a:r>
              <a:rPr lang="tr-TR" sz="3200" b="1" dirty="0">
                <a:solidFill>
                  <a:srgbClr val="002060"/>
                </a:solidFill>
              </a:rPr>
              <a:t>fotoğraflarını veya rahatsız edici görüntülerini sanal âlemde </a:t>
            </a:r>
            <a:r>
              <a:rPr lang="tr-TR" sz="3200" b="1" dirty="0" smtClean="0">
                <a:solidFill>
                  <a:srgbClr val="002060"/>
                </a:solidFill>
              </a:rPr>
              <a:t>paylaşma, sosyal </a:t>
            </a:r>
            <a:r>
              <a:rPr lang="tr-TR" sz="3200" b="1" dirty="0">
                <a:solidFill>
                  <a:srgbClr val="002060"/>
                </a:solidFill>
              </a:rPr>
              <a:t>medya hesaplarını ele geçirme, </a:t>
            </a:r>
            <a:r>
              <a:rPr lang="tr-TR" sz="3200" b="1" dirty="0" err="1">
                <a:solidFill>
                  <a:srgbClr val="002060"/>
                </a:solidFill>
              </a:rPr>
              <a:t>spam</a:t>
            </a:r>
            <a:r>
              <a:rPr lang="tr-TR" sz="3200" b="1" dirty="0">
                <a:solidFill>
                  <a:srgbClr val="002060"/>
                </a:solidFill>
              </a:rPr>
              <a:t> veya virüs içerikli mailler </a:t>
            </a:r>
            <a:r>
              <a:rPr lang="tr-TR" sz="3200" b="1" dirty="0" smtClean="0">
                <a:solidFill>
                  <a:srgbClr val="002060"/>
                </a:solidFill>
              </a:rPr>
              <a:t>gönderme vb</a:t>
            </a:r>
            <a:r>
              <a:rPr lang="tr-TR" sz="3200" b="1" dirty="0">
                <a:solidFill>
                  <a:srgbClr val="002060"/>
                </a:solidFill>
              </a:rPr>
              <a:t>. gibi teknoloji üzerinden her tür teknik ve psikolojik </a:t>
            </a:r>
            <a:r>
              <a:rPr lang="tr-TR" sz="3200" b="1" dirty="0" smtClean="0">
                <a:solidFill>
                  <a:srgbClr val="002060"/>
                </a:solidFill>
              </a:rPr>
              <a:t>zorbalığa varan davranışlar </a:t>
            </a:r>
            <a:r>
              <a:rPr lang="tr-TR" sz="3200" b="1" dirty="0">
                <a:solidFill>
                  <a:srgbClr val="002060"/>
                </a:solidFill>
              </a:rPr>
              <a:t>günümüzde siber zorbalığa uğrayan bireyler için </a:t>
            </a:r>
            <a:r>
              <a:rPr lang="tr-TR" sz="3200" b="1" dirty="0" smtClean="0">
                <a:solidFill>
                  <a:srgbClr val="002060"/>
                </a:solidFill>
              </a:rPr>
              <a:t>tamiri zor </a:t>
            </a:r>
            <a:r>
              <a:rPr lang="tr-TR" sz="3200" b="1" dirty="0">
                <a:solidFill>
                  <a:srgbClr val="002060"/>
                </a:solidFill>
              </a:rPr>
              <a:t>yaralara yol açabilmektedir.</a:t>
            </a:r>
          </a:p>
        </p:txBody>
      </p:sp>
    </p:spTree>
    <p:extLst>
      <p:ext uri="{BB962C8B-B14F-4D97-AF65-F5344CB8AC3E}">
        <p14:creationId xmlns:p14="http://schemas.microsoft.com/office/powerpoint/2010/main" val="302677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Çocukların sosyal, duygusal, psikolojik, </a:t>
            </a:r>
            <a:r>
              <a:rPr lang="tr-TR" dirty="0" smtClean="0"/>
              <a:t>zihinsel ve </a:t>
            </a:r>
            <a:r>
              <a:rPr lang="tr-TR" dirty="0"/>
              <a:t>fiziksel gelişimlerini pek çok </a:t>
            </a:r>
            <a:r>
              <a:rPr lang="tr-TR" dirty="0" smtClean="0"/>
              <a:t>açıdan etkileyebilecek </a:t>
            </a:r>
            <a:r>
              <a:rPr lang="tr-TR" dirty="0"/>
              <a:t>olan bu konuda ebeveynlerin</a:t>
            </a:r>
          </a:p>
          <a:p>
            <a:pPr marL="0" indent="0">
              <a:buNone/>
            </a:pPr>
            <a:r>
              <a:rPr lang="tr-TR" dirty="0" smtClean="0"/>
              <a:t>   çocukların </a:t>
            </a:r>
            <a:r>
              <a:rPr lang="tr-TR" dirty="0"/>
              <a:t>dijital dünyasında iyi birer </a:t>
            </a:r>
            <a:r>
              <a:rPr lang="tr-TR" dirty="0" smtClean="0"/>
              <a:t>rehber olabilmesi </a:t>
            </a:r>
            <a:r>
              <a:rPr lang="tr-TR" dirty="0"/>
              <a:t>ve teknolojinin </a:t>
            </a:r>
            <a:r>
              <a:rPr lang="tr-TR" dirty="0" smtClean="0"/>
              <a:t>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doğru kullanım tarzlarını </a:t>
            </a:r>
            <a:r>
              <a:rPr lang="tr-TR" dirty="0"/>
              <a:t>çocuklarına aşılayabilmeleri </a:t>
            </a:r>
            <a:r>
              <a:rPr lang="tr-TR" dirty="0" smtClean="0"/>
              <a:t>için sahip          olmaları </a:t>
            </a:r>
            <a:r>
              <a:rPr lang="tr-TR" dirty="0"/>
              <a:t>gereken özellikler </a:t>
            </a:r>
            <a:r>
              <a:rPr lang="tr-TR" sz="4000" u="sng" dirty="0">
                <a:solidFill>
                  <a:srgbClr val="FF0000"/>
                </a:solidFill>
              </a:rPr>
              <a:t>“</a:t>
            </a:r>
            <a:r>
              <a:rPr lang="tr-TR" sz="4000" u="sng" dirty="0" smtClean="0">
                <a:solidFill>
                  <a:srgbClr val="FF0000"/>
                </a:solidFill>
              </a:rPr>
              <a:t>dijital ebeveynlik</a:t>
            </a:r>
            <a:r>
              <a:rPr lang="tr-TR" dirty="0"/>
              <a:t>” kavramını doğurmuştur</a:t>
            </a:r>
          </a:p>
        </p:txBody>
      </p:sp>
    </p:spTree>
    <p:extLst>
      <p:ext uri="{BB962C8B-B14F-4D97-AF65-F5344CB8AC3E}">
        <p14:creationId xmlns:p14="http://schemas.microsoft.com/office/powerpoint/2010/main" val="631030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BARINDIRDIĞI RİSKLER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002060"/>
                </a:solidFill>
              </a:rPr>
              <a:t>Dijital aletlerin başında aşırı zaman harcayan, dijital aletleri </a:t>
            </a:r>
            <a:r>
              <a:rPr lang="tr-TR" sz="3200" b="1" dirty="0" smtClean="0">
                <a:solidFill>
                  <a:srgbClr val="002060"/>
                </a:solidFill>
              </a:rPr>
              <a:t>sorumsuzca, bilinçsizce </a:t>
            </a:r>
            <a:r>
              <a:rPr lang="tr-TR" sz="3200" b="1" dirty="0">
                <a:solidFill>
                  <a:srgbClr val="002060"/>
                </a:solidFill>
              </a:rPr>
              <a:t>ve yanlış kullanan çocuklarda, “teknoloji kötüye kullanımı” </a:t>
            </a:r>
            <a:r>
              <a:rPr lang="tr-TR" sz="3200" b="1" dirty="0" smtClean="0">
                <a:solidFill>
                  <a:srgbClr val="002060"/>
                </a:solidFill>
              </a:rPr>
              <a:t>dediğimiz, onlara </a:t>
            </a:r>
            <a:r>
              <a:rPr lang="tr-TR" sz="3200" b="1" dirty="0">
                <a:solidFill>
                  <a:srgbClr val="002060"/>
                </a:solidFill>
              </a:rPr>
              <a:t>yararı olmadığı gibi fiziksel, zihinsel, sosyal ve </a:t>
            </a:r>
            <a:r>
              <a:rPr lang="tr-TR" sz="3200" b="1" dirty="0" smtClean="0">
                <a:solidFill>
                  <a:srgbClr val="002060"/>
                </a:solidFill>
              </a:rPr>
              <a:t>psikolojik gelişim </a:t>
            </a:r>
            <a:r>
              <a:rPr lang="tr-TR" sz="3200" b="1" dirty="0">
                <a:solidFill>
                  <a:srgbClr val="002060"/>
                </a:solidFill>
              </a:rPr>
              <a:t>alanlarında ciddi problemlerin görülmesine yol açan bir </a:t>
            </a:r>
            <a:r>
              <a:rPr lang="tr-TR" sz="3200" b="1" dirty="0" smtClean="0">
                <a:solidFill>
                  <a:srgbClr val="002060"/>
                </a:solidFill>
              </a:rPr>
              <a:t>kullanım tarzı gelişmektedir.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1527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0-13 YAŞ ARALIĞI İÇIN DIKKAT EDILMESI GEREKEN RISKLER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2060"/>
                </a:solidFill>
              </a:rPr>
              <a:t>Bu yaşta çocukların teknoloji </a:t>
            </a:r>
            <a:r>
              <a:rPr lang="tr-TR" dirty="0" smtClean="0">
                <a:solidFill>
                  <a:srgbClr val="002060"/>
                </a:solidFill>
              </a:rPr>
              <a:t>kullanımında acemi </a:t>
            </a:r>
            <a:r>
              <a:rPr lang="tr-TR" dirty="0">
                <a:solidFill>
                  <a:srgbClr val="002060"/>
                </a:solidFill>
              </a:rPr>
              <a:t>olması, düşük ve yeterince gelişmemiş sosyal becerileri, </a:t>
            </a:r>
            <a:r>
              <a:rPr lang="tr-TR" dirty="0" smtClean="0">
                <a:solidFill>
                  <a:srgbClr val="002060"/>
                </a:solidFill>
              </a:rPr>
              <a:t>onları internet </a:t>
            </a:r>
            <a:r>
              <a:rPr lang="tr-TR" dirty="0">
                <a:solidFill>
                  <a:srgbClr val="002060"/>
                </a:solidFill>
              </a:rPr>
              <a:t>ortamında daha fazla savunmasız bırakmakta ve riskli içeriğe </a:t>
            </a:r>
            <a:r>
              <a:rPr lang="tr-TR" dirty="0" smtClean="0">
                <a:solidFill>
                  <a:srgbClr val="002060"/>
                </a:solidFill>
              </a:rPr>
              <a:t>maruz kalma </a:t>
            </a:r>
            <a:r>
              <a:rPr lang="tr-TR" dirty="0">
                <a:solidFill>
                  <a:srgbClr val="002060"/>
                </a:solidFill>
              </a:rPr>
              <a:t>ihtimallerini arttırmaktadır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dirty="0">
                <a:solidFill>
                  <a:srgbClr val="002060"/>
                </a:solidFill>
              </a:rPr>
              <a:t>Küçük yaş çocuklarda video paylaşım siteleri en çok ziyaret edilen </a:t>
            </a:r>
            <a:r>
              <a:rPr lang="tr-TR" dirty="0" smtClean="0">
                <a:solidFill>
                  <a:srgbClr val="002060"/>
                </a:solidFill>
              </a:rPr>
              <a:t>popüler siteler </a:t>
            </a:r>
            <a:r>
              <a:rPr lang="tr-TR" dirty="0">
                <a:solidFill>
                  <a:srgbClr val="002060"/>
                </a:solidFill>
              </a:rPr>
              <a:t>olarak karşımıza çıkmaktadır 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Çocuklarımızın internete </a:t>
            </a:r>
            <a:r>
              <a:rPr lang="tr-TR" dirty="0" smtClean="0">
                <a:solidFill>
                  <a:srgbClr val="002060"/>
                </a:solidFill>
              </a:rPr>
              <a:t>kolay ulaşabilir </a:t>
            </a:r>
            <a:r>
              <a:rPr lang="tr-TR" dirty="0">
                <a:solidFill>
                  <a:srgbClr val="002060"/>
                </a:solidFill>
              </a:rPr>
              <a:t>olması da, serbest ve denetimsiz bırakıldıkları takdirde, </a:t>
            </a:r>
            <a:r>
              <a:rPr lang="tr-TR" dirty="0" smtClean="0">
                <a:solidFill>
                  <a:srgbClr val="002060"/>
                </a:solidFill>
              </a:rPr>
              <a:t>yaşları itibariyle </a:t>
            </a:r>
            <a:r>
              <a:rPr lang="tr-TR" dirty="0">
                <a:solidFill>
                  <a:srgbClr val="002060"/>
                </a:solidFill>
              </a:rPr>
              <a:t>izlememeleri gereken şiddet, alkol, madde kullanımı ve </a:t>
            </a:r>
            <a:r>
              <a:rPr lang="tr-TR" dirty="0" smtClean="0">
                <a:solidFill>
                  <a:srgbClr val="002060"/>
                </a:solidFill>
              </a:rPr>
              <a:t>cinsellik gibi </a:t>
            </a:r>
            <a:r>
              <a:rPr lang="tr-TR" dirty="0">
                <a:solidFill>
                  <a:srgbClr val="002060"/>
                </a:solidFill>
              </a:rPr>
              <a:t>içeriklere maruz kalmalarına sebep olmaktadır.</a:t>
            </a:r>
          </a:p>
        </p:txBody>
      </p:sp>
    </p:spTree>
    <p:extLst>
      <p:ext uri="{BB962C8B-B14F-4D97-AF65-F5344CB8AC3E}">
        <p14:creationId xmlns:p14="http://schemas.microsoft.com/office/powerpoint/2010/main" val="1470481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0-13 YAŞ ARALIĞI İÇIN DIKKAT EDILMESI GEREKEN RISKLER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1109" y="1797916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Maalesef bizzat anne babalar tarafından çocukları hakkında çok küçük </a:t>
            </a:r>
            <a:r>
              <a:rPr lang="tr-TR" b="1" dirty="0" smtClean="0">
                <a:solidFill>
                  <a:srgbClr val="002060"/>
                </a:solidFill>
              </a:rPr>
              <a:t>yaştan itibaren </a:t>
            </a:r>
            <a:r>
              <a:rPr lang="tr-TR" b="1" dirty="0">
                <a:solidFill>
                  <a:srgbClr val="002060"/>
                </a:solidFill>
              </a:rPr>
              <a:t>oluşturulan dijital geçmişler” ya da “dijital ayak izleri” </a:t>
            </a:r>
            <a:r>
              <a:rPr lang="tr-TR" b="1" dirty="0" smtClean="0">
                <a:solidFill>
                  <a:srgbClr val="002060"/>
                </a:solidFill>
              </a:rPr>
              <a:t>çocukların gizlilik </a:t>
            </a:r>
            <a:r>
              <a:rPr lang="tr-TR" b="1" dirty="0">
                <a:solidFill>
                  <a:srgbClr val="002060"/>
                </a:solidFill>
              </a:rPr>
              <a:t>ve güvenliklerini tehlikeye atar hale gelmiştir. Bazı anne </a:t>
            </a:r>
            <a:r>
              <a:rPr lang="tr-TR" b="1" dirty="0" smtClean="0">
                <a:solidFill>
                  <a:srgbClr val="002060"/>
                </a:solidFill>
              </a:rPr>
              <a:t>babalar </a:t>
            </a:r>
            <a:r>
              <a:rPr lang="tr-TR" b="1" dirty="0" err="1" smtClean="0">
                <a:solidFill>
                  <a:srgbClr val="002060"/>
                </a:solidFill>
              </a:rPr>
              <a:t>blog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yazma, bazılarıysa düzenli olarak çocuklarının daha doğmadan </a:t>
            </a:r>
            <a:r>
              <a:rPr lang="tr-TR" b="1" dirty="0" smtClean="0">
                <a:solidFill>
                  <a:srgbClr val="002060"/>
                </a:solidFill>
              </a:rPr>
              <a:t>önce anne </a:t>
            </a:r>
            <a:r>
              <a:rPr lang="tr-TR" b="1" dirty="0">
                <a:solidFill>
                  <a:srgbClr val="002060"/>
                </a:solidFill>
              </a:rPr>
              <a:t>karnındaki ultrason görüntülerinden başlayıp, yürüyüp </a:t>
            </a:r>
            <a:r>
              <a:rPr lang="tr-TR" b="1" dirty="0" smtClean="0">
                <a:solidFill>
                  <a:srgbClr val="002060"/>
                </a:solidFill>
              </a:rPr>
              <a:t>konuşmaya başladığı </a:t>
            </a:r>
            <a:r>
              <a:rPr lang="tr-TR" b="1" dirty="0">
                <a:solidFill>
                  <a:srgbClr val="002060"/>
                </a:solidFill>
              </a:rPr>
              <a:t>anlarına kadar fotoğraf ve videolarını çekip bunları internet </a:t>
            </a:r>
            <a:r>
              <a:rPr lang="tr-TR" b="1" dirty="0" smtClean="0">
                <a:solidFill>
                  <a:srgbClr val="002060"/>
                </a:solidFill>
              </a:rPr>
              <a:t>ortamında paylaşmak </a:t>
            </a:r>
            <a:r>
              <a:rPr lang="tr-TR" b="1" dirty="0">
                <a:solidFill>
                  <a:srgbClr val="002060"/>
                </a:solidFill>
              </a:rPr>
              <a:t>suretiyle onların dijital ayak izlerini oluşturmaktadır</a:t>
            </a:r>
          </a:p>
          <a:p>
            <a:r>
              <a:rPr lang="tr-TR" b="1" u="sng" dirty="0" smtClean="0">
                <a:solidFill>
                  <a:srgbClr val="7030A0"/>
                </a:solidFill>
              </a:rPr>
              <a:t>Henüz </a:t>
            </a:r>
            <a:r>
              <a:rPr lang="tr-TR" b="1" u="sng" dirty="0">
                <a:solidFill>
                  <a:srgbClr val="7030A0"/>
                </a:solidFill>
              </a:rPr>
              <a:t>kendisi hakkında paylaşılanların içeriğini anlayamayacak </a:t>
            </a:r>
            <a:r>
              <a:rPr lang="tr-TR" b="1" u="sng" dirty="0" smtClean="0">
                <a:solidFill>
                  <a:srgbClr val="7030A0"/>
                </a:solidFill>
              </a:rPr>
              <a:t>ve yorum </a:t>
            </a:r>
            <a:r>
              <a:rPr lang="tr-TR" b="1" u="sng" dirty="0">
                <a:solidFill>
                  <a:srgbClr val="7030A0"/>
                </a:solidFill>
              </a:rPr>
              <a:t>yapamayacak kadar küçük olan bebekler ve çocukların </a:t>
            </a:r>
            <a:r>
              <a:rPr lang="tr-TR" b="1" u="sng" dirty="0" smtClean="0">
                <a:solidFill>
                  <a:srgbClr val="7030A0"/>
                </a:solidFill>
              </a:rPr>
              <a:t>kendileri hakkında </a:t>
            </a:r>
            <a:r>
              <a:rPr lang="tr-TR" b="1" u="sng" dirty="0">
                <a:solidFill>
                  <a:srgbClr val="7030A0"/>
                </a:solidFill>
              </a:rPr>
              <a:t>oluşturulmuş bu dijital geçmişler, ileriki yıllarda çocuğun </a:t>
            </a:r>
            <a:r>
              <a:rPr lang="tr-TR" b="1" u="sng" dirty="0" smtClean="0">
                <a:solidFill>
                  <a:srgbClr val="7030A0"/>
                </a:solidFill>
              </a:rPr>
              <a:t>kendisi tarafından </a:t>
            </a:r>
            <a:r>
              <a:rPr lang="tr-TR" b="1" u="sng" dirty="0">
                <a:solidFill>
                  <a:srgbClr val="7030A0"/>
                </a:solidFill>
              </a:rPr>
              <a:t>silinmek istendiği takdirde silinememekte, internet </a:t>
            </a:r>
            <a:r>
              <a:rPr lang="tr-TR" b="1" u="sng" dirty="0" smtClean="0">
                <a:solidFill>
                  <a:srgbClr val="7030A0"/>
                </a:solidFill>
              </a:rPr>
              <a:t>ortamında kimler </a:t>
            </a:r>
            <a:r>
              <a:rPr lang="tr-TR" b="1" u="sng" dirty="0">
                <a:solidFill>
                  <a:srgbClr val="7030A0"/>
                </a:solidFill>
              </a:rPr>
              <a:t>tarafından nerelerde paylaşıldığı, kimlere kadar ulaştığı ve ne </a:t>
            </a:r>
            <a:r>
              <a:rPr lang="tr-TR" b="1" u="sng" dirty="0" smtClean="0">
                <a:solidFill>
                  <a:srgbClr val="7030A0"/>
                </a:solidFill>
              </a:rPr>
              <a:t>kadar yayıldığı </a:t>
            </a:r>
            <a:r>
              <a:rPr lang="tr-TR" b="1" u="sng" dirty="0">
                <a:solidFill>
                  <a:srgbClr val="7030A0"/>
                </a:solidFill>
              </a:rPr>
              <a:t>belli olmamaktadır. Bununla birlikte aileler çocuklarına </a:t>
            </a:r>
            <a:r>
              <a:rPr lang="tr-TR" b="1" u="sng" dirty="0" smtClean="0">
                <a:solidFill>
                  <a:srgbClr val="7030A0"/>
                </a:solidFill>
              </a:rPr>
              <a:t>dair paylaştıkları </a:t>
            </a:r>
            <a:r>
              <a:rPr lang="tr-TR" b="1" u="sng" dirty="0">
                <a:solidFill>
                  <a:srgbClr val="7030A0"/>
                </a:solidFill>
              </a:rPr>
              <a:t>fotoğraf, video ve bazı özel bilgilerin (doğum tarihi vb.) </a:t>
            </a:r>
            <a:r>
              <a:rPr lang="tr-TR" b="1" u="sng" dirty="0" smtClean="0">
                <a:solidFill>
                  <a:srgbClr val="7030A0"/>
                </a:solidFill>
              </a:rPr>
              <a:t>kötü niyetli </a:t>
            </a:r>
            <a:r>
              <a:rPr lang="tr-TR" b="1" u="sng" dirty="0">
                <a:solidFill>
                  <a:srgbClr val="7030A0"/>
                </a:solidFill>
              </a:rPr>
              <a:t>insanların eline geçtiği takdirde çok çeşitli yollarla kötüye </a:t>
            </a:r>
            <a:r>
              <a:rPr lang="tr-TR" b="1" u="sng" dirty="0" smtClean="0">
                <a:solidFill>
                  <a:srgbClr val="7030A0"/>
                </a:solidFill>
              </a:rPr>
              <a:t>kullanılabileceğinin farkında </a:t>
            </a:r>
            <a:r>
              <a:rPr lang="tr-TR" b="1" u="sng" dirty="0">
                <a:solidFill>
                  <a:srgbClr val="7030A0"/>
                </a:solidFill>
              </a:rPr>
              <a:t>olmamaktadır.</a:t>
            </a:r>
          </a:p>
        </p:txBody>
      </p:sp>
    </p:spTree>
    <p:extLst>
      <p:ext uri="{BB962C8B-B14F-4D97-AF65-F5344CB8AC3E}">
        <p14:creationId xmlns:p14="http://schemas.microsoft.com/office/powerpoint/2010/main" val="1678507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0-13 YAŞ ARALIĞI İÇIN DIKKAT EDILMESI GEREKEN RISKLER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Akıllı telefonlar ve dokunmatik ekranlı tabletler söz konusu </a:t>
            </a:r>
            <a:r>
              <a:rPr lang="tr-TR" b="1" dirty="0" smtClean="0">
                <a:solidFill>
                  <a:srgbClr val="002060"/>
                </a:solidFill>
              </a:rPr>
              <a:t>olduğunda, birçok </a:t>
            </a:r>
            <a:r>
              <a:rPr lang="tr-TR" b="1" dirty="0">
                <a:solidFill>
                  <a:srgbClr val="002060"/>
                </a:solidFill>
              </a:rPr>
              <a:t>uygulama, çocuğun veya ebeveyninin bilgisi olmaksızın belirli </a:t>
            </a:r>
            <a:r>
              <a:rPr lang="tr-TR" b="1" dirty="0" smtClean="0">
                <a:solidFill>
                  <a:srgbClr val="002060"/>
                </a:solidFill>
              </a:rPr>
              <a:t>kullanıcı bilgilerini </a:t>
            </a:r>
            <a:r>
              <a:rPr lang="tr-TR" b="1" dirty="0">
                <a:solidFill>
                  <a:srgbClr val="002060"/>
                </a:solidFill>
              </a:rPr>
              <a:t>kullanmaktadır. Bu bilgi, çocuğun kimlik </a:t>
            </a:r>
            <a:r>
              <a:rPr lang="tr-TR" b="1" dirty="0" smtClean="0">
                <a:solidFill>
                  <a:srgbClr val="002060"/>
                </a:solidFill>
              </a:rPr>
              <a:t>ayrıntılarını, coğrafi </a:t>
            </a:r>
            <a:r>
              <a:rPr lang="tr-TR" b="1" dirty="0">
                <a:solidFill>
                  <a:srgbClr val="002060"/>
                </a:solidFill>
              </a:rPr>
              <a:t>konumunu veya telefon numarasını içerebilir.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13 yaşından küçük çocuklar, oyunlarda yaşadıkları olumsuzluklardan (</a:t>
            </a:r>
            <a:r>
              <a:rPr lang="tr-TR" b="1" dirty="0" smtClean="0">
                <a:solidFill>
                  <a:srgbClr val="002060"/>
                </a:solidFill>
              </a:rPr>
              <a:t>arkadaşları tarafından </a:t>
            </a:r>
            <a:r>
              <a:rPr lang="tr-TR" b="1" dirty="0">
                <a:solidFill>
                  <a:srgbClr val="002060"/>
                </a:solidFill>
              </a:rPr>
              <a:t>oyundan dışlanma, çevrimiçi profillerinin kötüye </a:t>
            </a:r>
            <a:r>
              <a:rPr lang="tr-TR" b="1" dirty="0" smtClean="0">
                <a:solidFill>
                  <a:srgbClr val="002060"/>
                </a:solidFill>
              </a:rPr>
              <a:t>kullanılması, oyundaki </a:t>
            </a:r>
            <a:r>
              <a:rPr lang="tr-TR" b="1" dirty="0">
                <a:solidFill>
                  <a:srgbClr val="002060"/>
                </a:solidFill>
              </a:rPr>
              <a:t>hesaplarının çalınması, </a:t>
            </a:r>
            <a:r>
              <a:rPr lang="tr-TR" b="1" dirty="0" err="1">
                <a:solidFill>
                  <a:srgbClr val="002060"/>
                </a:solidFill>
              </a:rPr>
              <a:t>hacklenmesi</a:t>
            </a:r>
            <a:r>
              <a:rPr lang="tr-TR" b="1" dirty="0">
                <a:solidFill>
                  <a:srgbClr val="002060"/>
                </a:solidFill>
              </a:rPr>
              <a:t>, sanal para </a:t>
            </a:r>
            <a:r>
              <a:rPr lang="tr-TR" b="1" dirty="0" smtClean="0">
                <a:solidFill>
                  <a:srgbClr val="002060"/>
                </a:solidFill>
              </a:rPr>
              <a:t>kaybı vb</a:t>
            </a:r>
            <a:r>
              <a:rPr lang="tr-TR" b="1" dirty="0">
                <a:solidFill>
                  <a:srgbClr val="002060"/>
                </a:solidFill>
              </a:rPr>
              <a:t>.) yaşları gereği daha büyük yaştaki çocuklara oranla çok daha fazla etkilenebilirler</a:t>
            </a:r>
          </a:p>
        </p:txBody>
      </p:sp>
    </p:spTree>
    <p:extLst>
      <p:ext uri="{BB962C8B-B14F-4D97-AF65-F5344CB8AC3E}">
        <p14:creationId xmlns:p14="http://schemas.microsoft.com/office/powerpoint/2010/main" val="2482028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0-13 YAŞ ARALIĞI İÇIN DIKKAT EDILMESI GEREKEN RISKLER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Dijital aletlerin kullanımında karşılaşabilecekleri riskler hakkında genel </a:t>
            </a:r>
            <a:r>
              <a:rPr lang="tr-TR" b="1" dirty="0" smtClean="0">
                <a:solidFill>
                  <a:srgbClr val="002060"/>
                </a:solidFill>
              </a:rPr>
              <a:t>bir bilgiye </a:t>
            </a:r>
            <a:r>
              <a:rPr lang="tr-TR" b="1" dirty="0">
                <a:solidFill>
                  <a:srgbClr val="002060"/>
                </a:solidFill>
              </a:rPr>
              <a:t>sahip olsalar bile küçük çocuklar yaşça daha büyük olan </a:t>
            </a:r>
            <a:r>
              <a:rPr lang="tr-TR" b="1" dirty="0" smtClean="0">
                <a:solidFill>
                  <a:srgbClr val="002060"/>
                </a:solidFill>
              </a:rPr>
              <a:t>çocuklara oranla </a:t>
            </a:r>
            <a:r>
              <a:rPr lang="tr-TR" b="1" dirty="0">
                <a:solidFill>
                  <a:srgbClr val="002060"/>
                </a:solidFill>
              </a:rPr>
              <a:t>daha savunmasızlardır. Bunun sebebi sadece bilmelerinin yeterli </a:t>
            </a:r>
            <a:r>
              <a:rPr lang="tr-TR" b="1" dirty="0" smtClean="0">
                <a:solidFill>
                  <a:srgbClr val="002060"/>
                </a:solidFill>
              </a:rPr>
              <a:t>olmaması ve </a:t>
            </a:r>
            <a:r>
              <a:rPr lang="tr-TR" b="1" dirty="0">
                <a:solidFill>
                  <a:srgbClr val="002060"/>
                </a:solidFill>
              </a:rPr>
              <a:t>gerçek bir tehditle karşılaştıklarında bunu anlamamaları ya </a:t>
            </a:r>
            <a:r>
              <a:rPr lang="tr-TR" b="1" dirty="0" smtClean="0">
                <a:solidFill>
                  <a:srgbClr val="002060"/>
                </a:solidFill>
              </a:rPr>
              <a:t>da çabuk </a:t>
            </a:r>
            <a:r>
              <a:rPr lang="tr-TR" b="1" dirty="0">
                <a:solidFill>
                  <a:srgbClr val="002060"/>
                </a:solidFill>
              </a:rPr>
              <a:t>kanabilmeleridir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>
                <a:solidFill>
                  <a:srgbClr val="002060"/>
                </a:solidFill>
              </a:rPr>
              <a:t>8-9 yaş altı çocuklar genellikle sanal dünyaya erişimi, Facebook gibi </a:t>
            </a:r>
            <a:r>
              <a:rPr lang="tr-TR" b="1" dirty="0" smtClean="0">
                <a:solidFill>
                  <a:srgbClr val="002060"/>
                </a:solidFill>
              </a:rPr>
              <a:t>sosyal paylaşım </a:t>
            </a:r>
            <a:r>
              <a:rPr lang="tr-TR" b="1" dirty="0">
                <a:solidFill>
                  <a:srgbClr val="002060"/>
                </a:solidFill>
              </a:rPr>
              <a:t>sitelerini kullanmayı, yaşça kendilerinden büyük olan </a:t>
            </a:r>
            <a:r>
              <a:rPr lang="tr-TR" b="1" dirty="0" smtClean="0">
                <a:solidFill>
                  <a:srgbClr val="002060"/>
                </a:solidFill>
              </a:rPr>
              <a:t>kardeşlerinden öğrenir</a:t>
            </a:r>
            <a:r>
              <a:rPr lang="tr-TR" b="1" dirty="0">
                <a:solidFill>
                  <a:srgbClr val="002060"/>
                </a:solidFill>
              </a:rPr>
              <a:t>. Bu sebeple çocuğun etrafında, ondan yaşça büyük olan </a:t>
            </a:r>
            <a:r>
              <a:rPr lang="tr-TR" b="1" dirty="0" smtClean="0">
                <a:solidFill>
                  <a:srgbClr val="002060"/>
                </a:solidFill>
              </a:rPr>
              <a:t>kardeşler,  </a:t>
            </a:r>
            <a:r>
              <a:rPr lang="tr-TR" b="1" dirty="0">
                <a:solidFill>
                  <a:srgbClr val="002060"/>
                </a:solidFill>
              </a:rPr>
              <a:t>iyi birer örnek olmaları için bilinçlendirilmeli </a:t>
            </a:r>
            <a:r>
              <a:rPr lang="tr-TR" b="1" dirty="0" smtClean="0">
                <a:solidFill>
                  <a:srgbClr val="002060"/>
                </a:solidFill>
              </a:rPr>
              <a:t>ve küçük </a:t>
            </a:r>
            <a:r>
              <a:rPr lang="tr-TR" b="1" dirty="0">
                <a:solidFill>
                  <a:srgbClr val="002060"/>
                </a:solidFill>
              </a:rPr>
              <a:t>çocuklarımızın iyiliği için büyük kardeşlerin rolü dikkate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963953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2060"/>
                </a:solidFill>
              </a:rPr>
              <a:t>Anne babalar küçük çocuklarının internet faaliyetlerini, büyük çocuklarına </a:t>
            </a:r>
            <a:r>
              <a:rPr lang="tr-TR" sz="3200" b="1" dirty="0" smtClean="0">
                <a:solidFill>
                  <a:srgbClr val="002060"/>
                </a:solidFill>
              </a:rPr>
              <a:t>göre daha </a:t>
            </a:r>
            <a:r>
              <a:rPr lang="tr-TR" sz="3200" b="1" dirty="0">
                <a:solidFill>
                  <a:srgbClr val="002060"/>
                </a:solidFill>
              </a:rPr>
              <a:t>masumca ve tehlikesiz gördüklerinden, daha az kontrol etme </a:t>
            </a:r>
            <a:r>
              <a:rPr lang="tr-TR" sz="3200" b="1" dirty="0" smtClean="0">
                <a:solidFill>
                  <a:srgbClr val="002060"/>
                </a:solidFill>
              </a:rPr>
              <a:t>eğiliminde olabilmektedir</a:t>
            </a:r>
            <a:r>
              <a:rPr lang="tr-TR" sz="3200" b="1" dirty="0">
                <a:solidFill>
                  <a:srgbClr val="002060"/>
                </a:solidFill>
              </a:rPr>
              <a:t>. Örneğin, 13 yaş üstü çocuklarıyla interneti birlikte </a:t>
            </a:r>
            <a:r>
              <a:rPr lang="tr-TR" sz="3200" b="1" dirty="0" smtClean="0">
                <a:solidFill>
                  <a:srgbClr val="002060"/>
                </a:solidFill>
              </a:rPr>
              <a:t>kullanırken küçük </a:t>
            </a:r>
            <a:r>
              <a:rPr lang="tr-TR" sz="3200" b="1" dirty="0">
                <a:solidFill>
                  <a:srgbClr val="002060"/>
                </a:solidFill>
              </a:rPr>
              <a:t>çocuklarını yalnız bırakabilmekte ve bu durum küçük yaş çocukları </a:t>
            </a:r>
            <a:r>
              <a:rPr lang="tr-TR" sz="3200" b="1" dirty="0" smtClean="0">
                <a:solidFill>
                  <a:srgbClr val="002060"/>
                </a:solidFill>
              </a:rPr>
              <a:t>daha fazla </a:t>
            </a:r>
            <a:r>
              <a:rPr lang="tr-TR" sz="3200" b="1" dirty="0">
                <a:solidFill>
                  <a:srgbClr val="002060"/>
                </a:solidFill>
              </a:rPr>
              <a:t>riskle karşı karşıya bırakabilmektedir.</a:t>
            </a:r>
          </a:p>
        </p:txBody>
      </p:sp>
    </p:spTree>
    <p:extLst>
      <p:ext uri="{BB962C8B-B14F-4D97-AF65-F5344CB8AC3E}">
        <p14:creationId xmlns:p14="http://schemas.microsoft.com/office/powerpoint/2010/main" val="1660460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PROBLEMLİ KULLANIMI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2060"/>
                </a:solidFill>
              </a:rPr>
              <a:t>Çocuklarımızın dijital aletleri problemli boyutta kullanmalarının </a:t>
            </a:r>
            <a:r>
              <a:rPr lang="tr-TR" sz="3200" b="1" dirty="0" smtClean="0">
                <a:solidFill>
                  <a:srgbClr val="002060"/>
                </a:solidFill>
              </a:rPr>
              <a:t>önüne geçmek </a:t>
            </a:r>
            <a:r>
              <a:rPr lang="tr-TR" sz="3200" b="1" dirty="0">
                <a:solidFill>
                  <a:srgbClr val="002060"/>
                </a:solidFill>
              </a:rPr>
              <a:t>için öncelikle hangi tür kullanımın problemli olduğunun iyi </a:t>
            </a:r>
            <a:r>
              <a:rPr lang="tr-TR" sz="3200" b="1" dirty="0" smtClean="0">
                <a:solidFill>
                  <a:srgbClr val="002060"/>
                </a:solidFill>
              </a:rPr>
              <a:t>ayırt edilmesi </a:t>
            </a:r>
            <a:r>
              <a:rPr lang="tr-TR" sz="3200" b="1" dirty="0">
                <a:solidFill>
                  <a:srgbClr val="002060"/>
                </a:solidFill>
              </a:rPr>
              <a:t>ve çocukların yaşı dikkate alınarak makul saat </a:t>
            </a:r>
            <a:r>
              <a:rPr lang="tr-TR" sz="3200" b="1" dirty="0" smtClean="0">
                <a:solidFill>
                  <a:srgbClr val="002060"/>
                </a:solidFill>
              </a:rPr>
              <a:t>sınırlamalarının konulması </a:t>
            </a:r>
            <a:r>
              <a:rPr lang="tr-TR" sz="3200" b="1" dirty="0">
                <a:solidFill>
                  <a:srgbClr val="002060"/>
                </a:solidFill>
              </a:rPr>
              <a:t>gerekmektedir</a:t>
            </a:r>
            <a:r>
              <a:rPr lang="tr-TR" sz="3200" b="1" dirty="0" smtClean="0">
                <a:solidFill>
                  <a:srgbClr val="002060"/>
                </a:solidFill>
              </a:rPr>
              <a:t>.</a:t>
            </a:r>
            <a:r>
              <a:rPr lang="tr-TR" sz="3200" b="1" dirty="0">
                <a:solidFill>
                  <a:srgbClr val="002060"/>
                </a:solidFill>
              </a:rPr>
              <a:t> Bu noktada ebeveynlerin, getirdikleri makul </a:t>
            </a:r>
            <a:r>
              <a:rPr lang="tr-TR" sz="3200" b="1" dirty="0" smtClean="0">
                <a:solidFill>
                  <a:srgbClr val="002060"/>
                </a:solidFill>
              </a:rPr>
              <a:t>sınırlandırmalar konusunda </a:t>
            </a:r>
            <a:r>
              <a:rPr lang="tr-TR" sz="3200" b="1" dirty="0">
                <a:solidFill>
                  <a:srgbClr val="002060"/>
                </a:solidFill>
              </a:rPr>
              <a:t>taviz vermemeleri </a:t>
            </a:r>
            <a:r>
              <a:rPr lang="tr-TR" sz="3200" b="1" dirty="0" smtClean="0">
                <a:solidFill>
                  <a:srgbClr val="002060"/>
                </a:solidFill>
              </a:rPr>
              <a:t>gerekmektedir.</a:t>
            </a:r>
          </a:p>
          <a:p>
            <a:endParaRPr lang="tr-T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98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PROBLEMLİ KULLANIMI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EKRAN KULLANIMI:</a:t>
            </a:r>
          </a:p>
          <a:p>
            <a:r>
              <a:rPr lang="tr-TR" sz="4600" i="1" u="sng" dirty="0">
                <a:solidFill>
                  <a:srgbClr val="FF0000"/>
                </a:solidFill>
              </a:rPr>
              <a:t>Çocuk ve ergenler </a:t>
            </a:r>
            <a:r>
              <a:rPr lang="tr-TR" sz="4600" i="1" u="sng" dirty="0" smtClean="0">
                <a:solidFill>
                  <a:srgbClr val="FF0000"/>
                </a:solidFill>
              </a:rPr>
              <a:t>için: </a:t>
            </a:r>
          </a:p>
          <a:p>
            <a:r>
              <a:rPr lang="tr-TR" sz="4100" b="1" dirty="0" smtClean="0">
                <a:solidFill>
                  <a:srgbClr val="002060"/>
                </a:solidFill>
              </a:rPr>
              <a:t>2 </a:t>
            </a:r>
            <a:r>
              <a:rPr lang="tr-TR" sz="4100" b="1" dirty="0">
                <a:solidFill>
                  <a:srgbClr val="002060"/>
                </a:solidFill>
              </a:rPr>
              <a:t>yaşından önce hiç bir ekran kullanımının olmaması </a:t>
            </a:r>
            <a:r>
              <a:rPr lang="tr-TR" sz="4100" b="1" dirty="0" smtClean="0">
                <a:solidFill>
                  <a:srgbClr val="002060"/>
                </a:solidFill>
              </a:rPr>
              <a:t>gerekmektedir. 0-2 </a:t>
            </a:r>
            <a:r>
              <a:rPr lang="tr-TR" sz="4100" b="1" dirty="0">
                <a:solidFill>
                  <a:srgbClr val="002060"/>
                </a:solidFill>
              </a:rPr>
              <a:t>yaş dönemi, bebeklerin beyin gelişiminde en kritik </a:t>
            </a:r>
            <a:r>
              <a:rPr lang="tr-TR" sz="4100" b="1" dirty="0" smtClean="0">
                <a:solidFill>
                  <a:srgbClr val="002060"/>
                </a:solidFill>
              </a:rPr>
              <a:t>dönemdir. Ekranlar </a:t>
            </a:r>
            <a:r>
              <a:rPr lang="tr-TR" sz="4100" b="1" dirty="0">
                <a:solidFill>
                  <a:srgbClr val="002060"/>
                </a:solidFill>
              </a:rPr>
              <a:t>bu yaş grubu bebeklere, beş duyu organlarını da aktif </a:t>
            </a:r>
            <a:r>
              <a:rPr lang="tr-TR" sz="4100" b="1" dirty="0" smtClean="0">
                <a:solidFill>
                  <a:srgbClr val="002060"/>
                </a:solidFill>
              </a:rPr>
              <a:t>olarak kullanabildikleri </a:t>
            </a:r>
            <a:r>
              <a:rPr lang="tr-TR" sz="4100" b="1" dirty="0">
                <a:solidFill>
                  <a:srgbClr val="002060"/>
                </a:solidFill>
              </a:rPr>
              <a:t>zengin tecrübeler yaşama fırsatı </a:t>
            </a:r>
            <a:r>
              <a:rPr lang="tr-TR" sz="4100" b="1" dirty="0" smtClean="0">
                <a:solidFill>
                  <a:srgbClr val="002060"/>
                </a:solidFill>
              </a:rPr>
              <a:t>sunmamakta ve </a:t>
            </a:r>
            <a:r>
              <a:rPr lang="tr-TR" sz="4100" b="1" dirty="0">
                <a:solidFill>
                  <a:srgbClr val="002060"/>
                </a:solidFill>
              </a:rPr>
              <a:t>gelişimlerini sekteye uğratabilmektedir. Sonrasında 2-3 yaş </a:t>
            </a:r>
            <a:r>
              <a:rPr lang="tr-TR" sz="4100" b="1" dirty="0" smtClean="0">
                <a:solidFill>
                  <a:srgbClr val="002060"/>
                </a:solidFill>
              </a:rPr>
              <a:t>arası günde </a:t>
            </a:r>
            <a:r>
              <a:rPr lang="tr-TR" sz="4100" b="1" dirty="0">
                <a:solidFill>
                  <a:srgbClr val="002060"/>
                </a:solidFill>
              </a:rPr>
              <a:t>yarım saatten fazla, 3-6 yaşları arasında günde 1 saatten </a:t>
            </a:r>
            <a:r>
              <a:rPr lang="tr-TR" sz="4100" b="1" dirty="0" smtClean="0">
                <a:solidFill>
                  <a:srgbClr val="002060"/>
                </a:solidFill>
              </a:rPr>
              <a:t>fazla, 6-12 </a:t>
            </a:r>
            <a:r>
              <a:rPr lang="tr-TR" sz="4100" b="1" dirty="0">
                <a:solidFill>
                  <a:srgbClr val="002060"/>
                </a:solidFill>
              </a:rPr>
              <a:t>yaşları arasında günde 1,5 saatten fazla, 12-18 yaşları </a:t>
            </a:r>
            <a:r>
              <a:rPr lang="tr-TR" sz="4100" b="1" dirty="0" smtClean="0">
                <a:solidFill>
                  <a:srgbClr val="002060"/>
                </a:solidFill>
              </a:rPr>
              <a:t>arasında günde </a:t>
            </a:r>
            <a:r>
              <a:rPr lang="tr-TR" sz="4100" b="1" dirty="0">
                <a:solidFill>
                  <a:srgbClr val="002060"/>
                </a:solidFill>
              </a:rPr>
              <a:t>2,5 saatten fazla ekran kullanımı veya kullanım saatinden </a:t>
            </a:r>
            <a:r>
              <a:rPr lang="tr-TR" sz="4100" b="1" dirty="0" smtClean="0">
                <a:solidFill>
                  <a:srgbClr val="002060"/>
                </a:solidFill>
              </a:rPr>
              <a:t>bağımsız olarak</a:t>
            </a:r>
            <a:r>
              <a:rPr lang="tr-TR" sz="4100" b="1" dirty="0">
                <a:solidFill>
                  <a:srgbClr val="002060"/>
                </a:solidFill>
              </a:rPr>
              <a:t>, çocuğun veya ergenin yaşına uygun olmayan </a:t>
            </a:r>
            <a:r>
              <a:rPr lang="tr-TR" sz="4100" b="1" dirty="0" smtClean="0">
                <a:solidFill>
                  <a:srgbClr val="002060"/>
                </a:solidFill>
              </a:rPr>
              <a:t>içeriğe maruz </a:t>
            </a:r>
            <a:r>
              <a:rPr lang="tr-TR" sz="4100" b="1" dirty="0">
                <a:solidFill>
                  <a:srgbClr val="002060"/>
                </a:solidFill>
              </a:rPr>
              <a:t>kalması, problemli ekran </a:t>
            </a:r>
            <a:r>
              <a:rPr lang="tr-TR" sz="4100" b="1" dirty="0" smtClean="0">
                <a:solidFill>
                  <a:srgbClr val="002060"/>
                </a:solidFill>
              </a:rPr>
              <a:t>kullanımıdır.</a:t>
            </a:r>
            <a:endParaRPr lang="tr-TR" sz="4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58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BİLGİSAYAR VE İNTERNET TEKNOLOJİSİNİN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PROBLEMLİ KULLANIMI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rgbClr val="002060"/>
                </a:solidFill>
              </a:rPr>
              <a:t>Günümüzde bazı televizyon dizileri ailece birlikte seyredilmekte ve bu </a:t>
            </a:r>
            <a:r>
              <a:rPr lang="tr-TR" sz="2400" b="1" dirty="0" smtClean="0">
                <a:solidFill>
                  <a:srgbClr val="002060"/>
                </a:solidFill>
              </a:rPr>
              <a:t>dizilerin bazıları </a:t>
            </a:r>
            <a:r>
              <a:rPr lang="tr-TR" sz="2400" b="1" dirty="0">
                <a:solidFill>
                  <a:srgbClr val="002060"/>
                </a:solidFill>
              </a:rPr>
              <a:t>küçük çocuklar açısından hem süre hem de içerik </a:t>
            </a:r>
            <a:r>
              <a:rPr lang="tr-TR" sz="2400" b="1" dirty="0" smtClean="0">
                <a:solidFill>
                  <a:srgbClr val="002060"/>
                </a:solidFill>
              </a:rPr>
              <a:t>bakımından riskler </a:t>
            </a:r>
            <a:r>
              <a:rPr lang="tr-TR" sz="2400" b="1" dirty="0">
                <a:solidFill>
                  <a:srgbClr val="002060"/>
                </a:solidFill>
              </a:rPr>
              <a:t>barındırmaktadır. Bu noktada ailelerin farkındalık kazanmaları </a:t>
            </a:r>
            <a:r>
              <a:rPr lang="tr-TR" sz="2400" b="1" dirty="0" smtClean="0">
                <a:solidFill>
                  <a:srgbClr val="002060"/>
                </a:solidFill>
              </a:rPr>
              <a:t>gereken bir </a:t>
            </a:r>
            <a:r>
              <a:rPr lang="tr-TR" sz="2400" b="1" dirty="0">
                <a:solidFill>
                  <a:srgbClr val="002060"/>
                </a:solidFill>
              </a:rPr>
              <a:t>husus vardır. Çoğu zaman çocuklarının kendi köşesinde bilgisayarı </a:t>
            </a:r>
            <a:r>
              <a:rPr lang="tr-TR" sz="2400" b="1" dirty="0" smtClean="0">
                <a:solidFill>
                  <a:srgbClr val="002060"/>
                </a:solidFill>
              </a:rPr>
              <a:t>ile meşgul </a:t>
            </a:r>
            <a:r>
              <a:rPr lang="tr-TR" sz="2400" b="1" dirty="0">
                <a:solidFill>
                  <a:srgbClr val="002060"/>
                </a:solidFill>
              </a:rPr>
              <a:t>olması ve evde aile bireyleriyle beraber bulunmamasından </a:t>
            </a:r>
            <a:r>
              <a:rPr lang="tr-TR" sz="2400" b="1" dirty="0" smtClean="0">
                <a:solidFill>
                  <a:srgbClr val="002060"/>
                </a:solidFill>
              </a:rPr>
              <a:t>şikâyetçi olan </a:t>
            </a:r>
            <a:r>
              <a:rPr lang="tr-TR" sz="2400" b="1" dirty="0">
                <a:solidFill>
                  <a:srgbClr val="002060"/>
                </a:solidFill>
              </a:rPr>
              <a:t>ailelerin, kendilerinin de çocuklarının bilgisayarla meşgul olduğu </a:t>
            </a:r>
            <a:r>
              <a:rPr lang="tr-TR" sz="2400" b="1" dirty="0" smtClean="0">
                <a:solidFill>
                  <a:srgbClr val="002060"/>
                </a:solidFill>
              </a:rPr>
              <a:t>saatlerde televizyon </a:t>
            </a:r>
            <a:r>
              <a:rPr lang="tr-TR" sz="2400" b="1" dirty="0">
                <a:solidFill>
                  <a:srgbClr val="002060"/>
                </a:solidFill>
              </a:rPr>
              <a:t>seyrettikleri gözlemlenmektedir</a:t>
            </a:r>
            <a:r>
              <a:rPr lang="tr-TR" sz="24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Televizyon izleme </a:t>
            </a:r>
            <a:r>
              <a:rPr lang="tr-TR" sz="2400" b="1" dirty="0" smtClean="0">
                <a:solidFill>
                  <a:srgbClr val="002060"/>
                </a:solidFill>
              </a:rPr>
              <a:t>dışında aile </a:t>
            </a:r>
            <a:r>
              <a:rPr lang="tr-TR" sz="2400" b="1" dirty="0">
                <a:solidFill>
                  <a:srgbClr val="002060"/>
                </a:solidFill>
              </a:rPr>
              <a:t>üyelerinin beraber bulunduğu bir başka faaliyetin olmadığı </a:t>
            </a:r>
            <a:r>
              <a:rPr lang="tr-TR" sz="2400" b="1" dirty="0" smtClean="0">
                <a:solidFill>
                  <a:srgbClr val="002060"/>
                </a:solidFill>
              </a:rPr>
              <a:t>durumlarda, çocuğun </a:t>
            </a:r>
            <a:r>
              <a:rPr lang="tr-TR" sz="2400" b="1" dirty="0">
                <a:solidFill>
                  <a:srgbClr val="002060"/>
                </a:solidFill>
              </a:rPr>
              <a:t>televizyon ekranı yerine bilgisayar ekranını tercih etmiş olması </a:t>
            </a:r>
            <a:r>
              <a:rPr lang="tr-TR" sz="2400" b="1" dirty="0" smtClean="0">
                <a:solidFill>
                  <a:srgbClr val="002060"/>
                </a:solidFill>
              </a:rPr>
              <a:t>çok da </a:t>
            </a:r>
            <a:r>
              <a:rPr lang="tr-TR" sz="2400" b="1" dirty="0">
                <a:solidFill>
                  <a:srgbClr val="002060"/>
                </a:solidFill>
              </a:rPr>
              <a:t>şaşırtıcı değildir</a:t>
            </a:r>
            <a:r>
              <a:rPr lang="tr-TR" sz="24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sz="2400" b="1" dirty="0">
                <a:solidFill>
                  <a:srgbClr val="002060"/>
                </a:solidFill>
              </a:rPr>
              <a:t>Bu bağlamda anne-babaların çocuklarıyla birlikte </a:t>
            </a:r>
            <a:r>
              <a:rPr lang="tr-TR" sz="2400" b="1" dirty="0" smtClean="0">
                <a:solidFill>
                  <a:srgbClr val="002060"/>
                </a:solidFill>
              </a:rPr>
              <a:t>güzel vakit </a:t>
            </a:r>
            <a:r>
              <a:rPr lang="tr-TR" sz="2400" b="1" dirty="0">
                <a:solidFill>
                  <a:srgbClr val="002060"/>
                </a:solidFill>
              </a:rPr>
              <a:t>geçirebilecekleri alternatif faaliyetler bulması gerekmektedir</a:t>
            </a:r>
            <a:r>
              <a:rPr lang="tr-TR" b="1" dirty="0">
                <a:solidFill>
                  <a:srgbClr val="002060"/>
                </a:solidFill>
              </a:rPr>
              <a:t>.</a:t>
            </a:r>
            <a:endParaRPr lang="tr-T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76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DİJİTAL </a:t>
            </a:r>
            <a:r>
              <a:rPr lang="tr-TR" b="1" dirty="0">
                <a:solidFill>
                  <a:srgbClr val="FF0000"/>
                </a:solidFill>
              </a:rPr>
              <a:t>OYUN OYNAMA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Çocuk ve ergenler için: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3-6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yaşları arasında haftada 7 saatten fazla kullanım ya da tek seferde 1,5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saatten fazla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kullanım problemlidir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6-12 yaşları haftada 11 saatten fazla ya da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tek oturumda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2,5 saatten fazla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kullanım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12-18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yaşları arasında günde 2,5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saatten fazla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kullanım problemli kullanımdır. </a:t>
            </a:r>
            <a:endParaRPr lang="tr-T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Tüm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bunlara ek olarak içerik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anlamında çocuğun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yaşına uygun içerikte olmayan oyunların oynanması yine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problemli kullanımdır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224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Dijital ebeveynlik tanımında “dijital” kavramıyla kastedilen; </a:t>
            </a:r>
            <a:r>
              <a:rPr lang="tr-TR" sz="4400" dirty="0">
                <a:solidFill>
                  <a:srgbClr val="FF0000"/>
                </a:solidFill>
              </a:rPr>
              <a:t>oyun, </a:t>
            </a:r>
            <a:r>
              <a:rPr lang="tr-TR" sz="4400" dirty="0" smtClean="0">
                <a:solidFill>
                  <a:srgbClr val="FF0000"/>
                </a:solidFill>
              </a:rPr>
              <a:t>eğlence, araştırma</a:t>
            </a:r>
            <a:r>
              <a:rPr lang="tr-TR" sz="4400" dirty="0">
                <a:solidFill>
                  <a:srgbClr val="FF0000"/>
                </a:solidFill>
              </a:rPr>
              <a:t>, vakit geçirme gibi herhangi bir amaç için kullanılabilen her </a:t>
            </a:r>
            <a:r>
              <a:rPr lang="tr-TR" sz="4400" dirty="0" smtClean="0">
                <a:solidFill>
                  <a:srgbClr val="FF0000"/>
                </a:solidFill>
              </a:rPr>
              <a:t>türlü elektronik </a:t>
            </a:r>
            <a:r>
              <a:rPr lang="tr-TR" sz="4400" dirty="0">
                <a:solidFill>
                  <a:srgbClr val="FF0000"/>
                </a:solidFill>
              </a:rPr>
              <a:t>araçtır</a:t>
            </a:r>
            <a:r>
              <a:rPr lang="tr-TR" sz="4400" dirty="0" smtClean="0">
                <a:solidFill>
                  <a:srgbClr val="FF0000"/>
                </a:solidFill>
              </a:rPr>
              <a:t>.</a:t>
            </a:r>
          </a:p>
          <a:p>
            <a:endParaRPr lang="tr-T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09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SOSYAL MEDYA KULLANIMI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Çocuklar için:</a:t>
            </a:r>
          </a:p>
          <a:p>
            <a:r>
              <a:rPr lang="tr-TR" sz="3200" b="1" dirty="0">
                <a:solidFill>
                  <a:srgbClr val="002060"/>
                </a:solidFill>
              </a:rPr>
              <a:t>Bir çocuğun 13 yaşından önce sosyal medya kullanımı, Facebook, </a:t>
            </a:r>
            <a:r>
              <a:rPr lang="tr-TR" sz="3200" b="1" dirty="0" err="1">
                <a:solidFill>
                  <a:srgbClr val="002060"/>
                </a:solidFill>
              </a:rPr>
              <a:t>Twitter</a:t>
            </a:r>
            <a:r>
              <a:rPr lang="tr-TR" sz="3200" b="1" dirty="0">
                <a:solidFill>
                  <a:srgbClr val="002060"/>
                </a:solidFill>
              </a:rPr>
              <a:t>, </a:t>
            </a:r>
            <a:r>
              <a:rPr lang="tr-TR" sz="3200" b="1" dirty="0" err="1" smtClean="0">
                <a:solidFill>
                  <a:srgbClr val="002060"/>
                </a:solidFill>
              </a:rPr>
              <a:t>İnstagram</a:t>
            </a:r>
            <a:r>
              <a:rPr lang="tr-TR" sz="3200" b="1" dirty="0" smtClean="0">
                <a:solidFill>
                  <a:srgbClr val="002060"/>
                </a:solidFill>
              </a:rPr>
              <a:t> tarzı </a:t>
            </a:r>
            <a:r>
              <a:rPr lang="tr-TR" sz="3200" b="1" dirty="0">
                <a:solidFill>
                  <a:srgbClr val="002060"/>
                </a:solidFill>
              </a:rPr>
              <a:t>paylaşım sitelerinde hesaplarının olması son derece sakıncalıdır.</a:t>
            </a:r>
          </a:p>
          <a:p>
            <a:r>
              <a:rPr lang="tr-TR" sz="3200" b="1" dirty="0">
                <a:solidFill>
                  <a:srgbClr val="002060"/>
                </a:solidFill>
              </a:rPr>
              <a:t>Çocukların internette yaşlarını olduğundan büyük gösterip bu tarz </a:t>
            </a:r>
            <a:r>
              <a:rPr lang="tr-TR" sz="3200" b="1" dirty="0" smtClean="0">
                <a:solidFill>
                  <a:srgbClr val="002060"/>
                </a:solidFill>
              </a:rPr>
              <a:t>sitelerde hesap </a:t>
            </a:r>
            <a:r>
              <a:rPr lang="tr-TR" sz="3200" b="1" dirty="0">
                <a:solidFill>
                  <a:srgbClr val="002060"/>
                </a:solidFill>
              </a:rPr>
              <a:t>açma ihtimallerine karşı anne-babalar </a:t>
            </a:r>
            <a:r>
              <a:rPr lang="tr-TR" sz="3200" b="1" dirty="0" smtClean="0">
                <a:solidFill>
                  <a:srgbClr val="002060"/>
                </a:solidFill>
              </a:rPr>
              <a:t>temkinli </a:t>
            </a:r>
            <a:r>
              <a:rPr lang="tr-TR" sz="3200" b="1" dirty="0">
                <a:solidFill>
                  <a:srgbClr val="002060"/>
                </a:solidFill>
              </a:rPr>
              <a:t>olmalı ve takip etmelidirler</a:t>
            </a:r>
          </a:p>
        </p:txBody>
      </p:sp>
    </p:spTree>
    <p:extLst>
      <p:ext uri="{BB962C8B-B14F-4D97-AF65-F5344CB8AC3E}">
        <p14:creationId xmlns:p14="http://schemas.microsoft.com/office/powerpoint/2010/main" val="281923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 </a:t>
            </a:r>
            <a:r>
              <a:rPr lang="tr-TR" b="1" dirty="0">
                <a:solidFill>
                  <a:srgbClr val="FF0000"/>
                </a:solidFill>
              </a:rPr>
              <a:t>PROBLEMLI KULLANIM ÖRNEKLERININ ALTINDA YATAN TEMEL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SEBEPLER NELERDIR?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002060"/>
                </a:solidFill>
              </a:rPr>
              <a:t>Gerek yetişkin gerekse çocuk ve ergen, herkesin üç tane temel ihtiyacı </a:t>
            </a:r>
            <a:r>
              <a:rPr lang="tr-TR" sz="3600" b="1" dirty="0" smtClean="0">
                <a:solidFill>
                  <a:srgbClr val="002060"/>
                </a:solidFill>
              </a:rPr>
              <a:t>vardır. Bu </a:t>
            </a:r>
            <a:r>
              <a:rPr lang="tr-TR" sz="3600" b="1" dirty="0">
                <a:solidFill>
                  <a:srgbClr val="002060"/>
                </a:solidFill>
              </a:rPr>
              <a:t>üç temel ihtiyaç yeterince karşılanmadığı takdirde problemli </a:t>
            </a:r>
            <a:r>
              <a:rPr lang="tr-TR" sz="3600" b="1" dirty="0" smtClean="0">
                <a:solidFill>
                  <a:srgbClr val="002060"/>
                </a:solidFill>
              </a:rPr>
              <a:t>kullanımlara zemin </a:t>
            </a:r>
            <a:r>
              <a:rPr lang="tr-TR" sz="3600" b="1" dirty="0">
                <a:solidFill>
                  <a:srgbClr val="002060"/>
                </a:solidFill>
              </a:rPr>
              <a:t>hazırlanmış olur. Bu üç temel ihtiyacı; </a:t>
            </a:r>
            <a:r>
              <a:rPr lang="tr-TR" sz="3600" b="1" u="sng" dirty="0">
                <a:solidFill>
                  <a:srgbClr val="002060"/>
                </a:solidFill>
              </a:rPr>
              <a:t>“enerjiyi boşaltma ihtiyacı</a:t>
            </a:r>
            <a:r>
              <a:rPr lang="tr-TR" sz="3600" b="1" dirty="0">
                <a:solidFill>
                  <a:srgbClr val="002060"/>
                </a:solidFill>
              </a:rPr>
              <a:t>”, </a:t>
            </a:r>
            <a:r>
              <a:rPr lang="tr-TR" sz="3600" b="1" u="sng" dirty="0">
                <a:solidFill>
                  <a:srgbClr val="002060"/>
                </a:solidFill>
              </a:rPr>
              <a:t>“</a:t>
            </a:r>
            <a:r>
              <a:rPr lang="tr-TR" sz="3600" b="1" u="sng" dirty="0" smtClean="0">
                <a:solidFill>
                  <a:srgbClr val="002060"/>
                </a:solidFill>
              </a:rPr>
              <a:t>görünür olma </a:t>
            </a:r>
            <a:r>
              <a:rPr lang="tr-TR" sz="3600" b="1" u="sng" dirty="0">
                <a:solidFill>
                  <a:srgbClr val="002060"/>
                </a:solidFill>
              </a:rPr>
              <a:t>ve kendini ifade edebilme ihtiyacı”</a:t>
            </a:r>
            <a:r>
              <a:rPr lang="tr-TR" sz="3600" b="1" dirty="0">
                <a:solidFill>
                  <a:srgbClr val="002060"/>
                </a:solidFill>
              </a:rPr>
              <a:t> ve </a:t>
            </a:r>
            <a:r>
              <a:rPr lang="tr-TR" sz="3600" b="1" u="sng" dirty="0">
                <a:solidFill>
                  <a:srgbClr val="002060"/>
                </a:solidFill>
              </a:rPr>
              <a:t>“akranlarıyla </a:t>
            </a:r>
            <a:r>
              <a:rPr lang="tr-TR" sz="3600" b="1" u="sng" dirty="0" smtClean="0">
                <a:solidFill>
                  <a:srgbClr val="002060"/>
                </a:solidFill>
              </a:rPr>
              <a:t>sosyalleşme ihtiyacı</a:t>
            </a:r>
            <a:r>
              <a:rPr lang="tr-TR" sz="3600" b="1" u="sng" dirty="0">
                <a:solidFill>
                  <a:srgbClr val="002060"/>
                </a:solidFill>
              </a:rPr>
              <a:t>”</a:t>
            </a:r>
            <a:r>
              <a:rPr lang="tr-TR" sz="3600" b="1" dirty="0">
                <a:solidFill>
                  <a:srgbClr val="002060"/>
                </a:solidFill>
              </a:rPr>
              <a:t> olarak </a:t>
            </a:r>
            <a:r>
              <a:rPr lang="tr-TR" sz="3600" b="1" dirty="0" smtClean="0">
                <a:solidFill>
                  <a:srgbClr val="002060"/>
                </a:solidFill>
              </a:rPr>
              <a:t>sıralayabiliriz.</a:t>
            </a:r>
            <a:endParaRPr lang="tr-TR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712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SİBER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ZORBALIK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SİBER </a:t>
            </a:r>
            <a:r>
              <a:rPr lang="tr-TR" b="1" dirty="0">
                <a:solidFill>
                  <a:srgbClr val="FF0000"/>
                </a:solidFill>
              </a:rPr>
              <a:t>ZORBALIK </a:t>
            </a:r>
            <a:r>
              <a:rPr lang="tr-TR" b="1" dirty="0" smtClean="0">
                <a:solidFill>
                  <a:srgbClr val="FF0000"/>
                </a:solidFill>
              </a:rPr>
              <a:t>ÖRNEKLERİ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Bir kişinin başkasıyla paylaşmayı istemeyeceği gerçek bir davranışını ifşa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  etmek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, rızası olmadan resmini veya videosunu yayınlamak ya da gerçek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 olmayan söylentiler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yaymak.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Çeşitli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çevrimiçi ortamlarda tehdit etmek, şantaj yapmak, isim takmak, alay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   etmek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Bir kişi adına sahte e-posta ya da Facebook, </a:t>
            </a:r>
            <a:r>
              <a:rPr lang="tr-TR" b="1" dirty="0" err="1">
                <a:solidFill>
                  <a:schemeClr val="accent5">
                    <a:lumMod val="50000"/>
                  </a:schemeClr>
                </a:solidFill>
              </a:rPr>
              <a:t>Twitter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 hesabı açıp veya bu ve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   benzeri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hesaplarını ele geçirip gizlice girmek suretiyle, o kişinin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saygınlığını 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  zedeleyecek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, hoşuna gitmeyecek davranışlarda bulunmak.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Bir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kişinin oyun şifrelerini çalıp istemeyeceği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değişiklikler yapmak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ya da oyun, sosyal medya vb. mecralarda kişiyi dışlamak.</a:t>
            </a:r>
          </a:p>
        </p:txBody>
      </p:sp>
    </p:spTree>
    <p:extLst>
      <p:ext uri="{BB962C8B-B14F-4D97-AF65-F5344CB8AC3E}">
        <p14:creationId xmlns:p14="http://schemas.microsoft.com/office/powerpoint/2010/main" val="23010299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</a:rPr>
              <a:t>BİLGİSAYAR VE İNTERNET TEKNOLOJİSİNİN BARINDIRDIĞI RİSKLERE KARŞI</a:t>
            </a:r>
            <a:br>
              <a:rPr lang="tr-TR" sz="3600" b="1" dirty="0">
                <a:solidFill>
                  <a:srgbClr val="FF0000"/>
                </a:solidFill>
              </a:rPr>
            </a:br>
            <a:r>
              <a:rPr lang="tr-TR" sz="3600" b="1" dirty="0">
                <a:solidFill>
                  <a:srgbClr val="FF0000"/>
                </a:solidFill>
              </a:rPr>
              <a:t>NELER YAPILABİLİR?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İnternet kullanımını temelli yasaklamak sağlıklı bir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yöntem olmadığı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gibi istenilen bir durum da değildir. Bir şeyi temelli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yasaklamak o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şeyi çocuk açısından daha cazip hale getirebilir. </a:t>
            </a:r>
            <a:endParaRPr lang="tr-T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Bu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sebeple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interneti yasaklamaktan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ziyade faydalı kullanım yollarını göstermek,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kullanım saatlerini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sınırlamak, onların sevdikleri zararsız siteleri yer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imlerine ekleyip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kaydederek dikkatlerini o yöne kaydırmak gibi yöntemler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daha etkili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olacaktır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Bu sayede internet ve dijital aletlerin sağlıklı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kullanımı ile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çocuklar ve gençler internetin olumlu taraflarından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faydalanabilecek ve </a:t>
            </a:r>
            <a:r>
              <a:rPr lang="tr-TR" b="1" dirty="0">
                <a:solidFill>
                  <a:schemeClr val="accent5">
                    <a:lumMod val="50000"/>
                  </a:schemeClr>
                </a:solidFill>
              </a:rPr>
              <a:t>çağın gerisinde kalmayacaklardır.</a:t>
            </a:r>
          </a:p>
        </p:txBody>
      </p:sp>
    </p:spTree>
    <p:extLst>
      <p:ext uri="{BB962C8B-B14F-4D97-AF65-F5344CB8AC3E}">
        <p14:creationId xmlns:p14="http://schemas.microsoft.com/office/powerpoint/2010/main" val="4108999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BİLGİSAYAR VE İNTERNET TEKNOLOJİSİNİN BARINDIRDIĞI RİSKLERE KARŞI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NELER YAPILABİLİR?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100" b="1" dirty="0">
                <a:solidFill>
                  <a:srgbClr val="002060"/>
                </a:solidFill>
              </a:rPr>
              <a:t>Çocuğunuzla beraber, bilgisayar ve İnternet kullanımı ile </a:t>
            </a:r>
            <a:r>
              <a:rPr lang="tr-TR" sz="3100" b="1" dirty="0" smtClean="0">
                <a:solidFill>
                  <a:srgbClr val="002060"/>
                </a:solidFill>
              </a:rPr>
              <a:t>ilgili makul </a:t>
            </a:r>
            <a:r>
              <a:rPr lang="tr-TR" sz="3100" b="1" dirty="0">
                <a:solidFill>
                  <a:srgbClr val="002060"/>
                </a:solidFill>
              </a:rPr>
              <a:t>kuralların olduğu bir liste hazırlanmalıdır. Bu liste </a:t>
            </a:r>
            <a:r>
              <a:rPr lang="tr-TR" sz="3100" b="1" dirty="0" smtClean="0">
                <a:solidFill>
                  <a:srgbClr val="002060"/>
                </a:solidFill>
              </a:rPr>
              <a:t>bilgisayarın yakınında </a:t>
            </a:r>
            <a:r>
              <a:rPr lang="tr-TR" sz="3100" b="1" dirty="0">
                <a:solidFill>
                  <a:srgbClr val="002060"/>
                </a:solidFill>
              </a:rPr>
              <a:t>her zaman görülebilecek bir yere asılmalı </a:t>
            </a:r>
            <a:r>
              <a:rPr lang="tr-TR" sz="3100" b="1" dirty="0" smtClean="0">
                <a:solidFill>
                  <a:srgbClr val="002060"/>
                </a:solidFill>
              </a:rPr>
              <a:t>ve çocuğunuzun </a:t>
            </a:r>
            <a:r>
              <a:rPr lang="tr-TR" sz="3100" b="1" dirty="0">
                <a:solidFill>
                  <a:srgbClr val="002060"/>
                </a:solidFill>
              </a:rPr>
              <a:t>bu kurallara uyup uymadığı kontrol edilmelidir</a:t>
            </a:r>
            <a:r>
              <a:rPr lang="tr-TR" sz="31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sz="3100" b="1" dirty="0">
                <a:solidFill>
                  <a:srgbClr val="7030A0"/>
                </a:solidFill>
              </a:rPr>
              <a:t>Çevrimiçi ortamda insanların her zaman kendilerini </a:t>
            </a:r>
            <a:r>
              <a:rPr lang="tr-TR" sz="3100" b="1" dirty="0" smtClean="0">
                <a:solidFill>
                  <a:srgbClr val="7030A0"/>
                </a:solidFill>
              </a:rPr>
              <a:t>tanıttıkları gibi </a:t>
            </a:r>
            <a:r>
              <a:rPr lang="tr-TR" sz="3100" b="1" dirty="0">
                <a:solidFill>
                  <a:srgbClr val="7030A0"/>
                </a:solidFill>
              </a:rPr>
              <a:t>olmayacaklarını unutmamalı ve bu konuda çocuğunuzu bilinçlendirmelisiniz</a:t>
            </a:r>
            <a:r>
              <a:rPr lang="tr-TR" sz="3100" b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tr-TR" sz="3100" b="1" dirty="0">
                <a:solidFill>
                  <a:srgbClr val="0070C0"/>
                </a:solidFill>
              </a:rPr>
              <a:t>Örneğin kendini 12 yaşında bir kız çocuğu gibi gösteren bir kişinin 40 </a:t>
            </a:r>
            <a:r>
              <a:rPr lang="tr-TR" sz="3100" b="1" dirty="0" smtClean="0">
                <a:solidFill>
                  <a:srgbClr val="0070C0"/>
                </a:solidFill>
              </a:rPr>
              <a:t>yaşında bir </a:t>
            </a:r>
            <a:r>
              <a:rPr lang="tr-TR" sz="3100" b="1" dirty="0">
                <a:solidFill>
                  <a:srgbClr val="0070C0"/>
                </a:solidFill>
              </a:rPr>
              <a:t>adam olabileceği çocuğa anlatılmalıdır. Aynı şekilde kendisi </a:t>
            </a:r>
            <a:r>
              <a:rPr lang="tr-TR" sz="3100" b="1" dirty="0" smtClean="0">
                <a:solidFill>
                  <a:srgbClr val="0070C0"/>
                </a:solidFill>
              </a:rPr>
              <a:t>ile buluşmak </a:t>
            </a:r>
            <a:r>
              <a:rPr lang="tr-TR" sz="3100" b="1" dirty="0">
                <a:solidFill>
                  <a:srgbClr val="0070C0"/>
                </a:solidFill>
              </a:rPr>
              <a:t>isteyen, kendini ünlü biri olarak tanıtan, kendi evine davet </a:t>
            </a:r>
            <a:r>
              <a:rPr lang="tr-TR" sz="3100" b="1" dirty="0" smtClean="0">
                <a:solidFill>
                  <a:srgbClr val="0070C0"/>
                </a:solidFill>
              </a:rPr>
              <a:t>eden ve </a:t>
            </a:r>
            <a:r>
              <a:rPr lang="tr-TR" sz="3100" b="1" dirty="0">
                <a:solidFill>
                  <a:srgbClr val="0070C0"/>
                </a:solidFill>
              </a:rPr>
              <a:t>kendisine para, kredi kartı ve diğer türde hediyeler göndermek </a:t>
            </a:r>
            <a:r>
              <a:rPr lang="tr-TR" sz="3100" b="1" dirty="0" smtClean="0">
                <a:solidFill>
                  <a:srgbClr val="0070C0"/>
                </a:solidFill>
              </a:rPr>
              <a:t>isteyen kişilere </a:t>
            </a:r>
            <a:r>
              <a:rPr lang="tr-TR" sz="3100" b="1" dirty="0">
                <a:solidFill>
                  <a:srgbClr val="0070C0"/>
                </a:solidFill>
              </a:rPr>
              <a:t>karşı uyanık olması gerektiğini anlatınız</a:t>
            </a:r>
            <a:r>
              <a:rPr lang="tr-TR" sz="31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tr-TR" sz="3100" b="1" dirty="0" smtClean="0">
                <a:solidFill>
                  <a:srgbClr val="002060"/>
                </a:solidFill>
              </a:rPr>
              <a:t> </a:t>
            </a:r>
            <a:r>
              <a:rPr lang="tr-TR" sz="3100" b="1" dirty="0">
                <a:solidFill>
                  <a:srgbClr val="002060"/>
                </a:solidFill>
              </a:rPr>
              <a:t>Tüm bunların </a:t>
            </a:r>
            <a:r>
              <a:rPr lang="tr-TR" sz="3100" b="1" dirty="0" smtClean="0">
                <a:solidFill>
                  <a:srgbClr val="002060"/>
                </a:solidFill>
              </a:rPr>
              <a:t>ötesinde izin </a:t>
            </a:r>
            <a:r>
              <a:rPr lang="tr-TR" sz="3100" b="1" dirty="0">
                <a:solidFill>
                  <a:srgbClr val="002060"/>
                </a:solidFill>
              </a:rPr>
              <a:t>alınmadan internet üzerinde tanışılan hiç kimseyle yüz yüze </a:t>
            </a:r>
            <a:r>
              <a:rPr lang="tr-TR" sz="3100" b="1" dirty="0" smtClean="0">
                <a:solidFill>
                  <a:srgbClr val="002060"/>
                </a:solidFill>
              </a:rPr>
              <a:t>görüşme yapılmayacağı </a:t>
            </a:r>
            <a:r>
              <a:rPr lang="tr-TR" sz="3100" b="1" dirty="0">
                <a:solidFill>
                  <a:srgbClr val="002060"/>
                </a:solidFill>
              </a:rPr>
              <a:t>konusunda anlaşma yapınız. Böyle bir durumda </a:t>
            </a:r>
            <a:r>
              <a:rPr lang="tr-TR" sz="3100" b="1" dirty="0" smtClean="0">
                <a:solidFill>
                  <a:srgbClr val="002060"/>
                </a:solidFill>
              </a:rPr>
              <a:t>çocuğunuzun görüşmesinde </a:t>
            </a:r>
            <a:r>
              <a:rPr lang="tr-TR" sz="3100" b="1" dirty="0">
                <a:solidFill>
                  <a:srgbClr val="002060"/>
                </a:solidFill>
              </a:rPr>
              <a:t>bir sakınca görmeseniz bile en azından ilk </a:t>
            </a:r>
            <a:r>
              <a:rPr lang="tr-TR" sz="3100" b="1" dirty="0" smtClean="0">
                <a:solidFill>
                  <a:srgbClr val="002060"/>
                </a:solidFill>
              </a:rPr>
              <a:t>görüşmede çocuğunuzun </a:t>
            </a:r>
            <a:r>
              <a:rPr lang="tr-TR" sz="3100" b="1" dirty="0">
                <a:solidFill>
                  <a:srgbClr val="002060"/>
                </a:solidFill>
              </a:rPr>
              <a:t>yanında gidiniz ve görüşmenin halka açık alanda </a:t>
            </a:r>
            <a:r>
              <a:rPr lang="tr-TR" sz="3100" b="1" dirty="0" smtClean="0">
                <a:solidFill>
                  <a:srgbClr val="002060"/>
                </a:solidFill>
              </a:rPr>
              <a:t>olmasını sağlayınız</a:t>
            </a:r>
            <a:r>
              <a:rPr lang="tr-TR" sz="31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2127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BİLGİSAYAR VE İNTERNET TEKNOLOJİSİNİN BARINDIRDIĞI RİSKLERE KARŞI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NELER YAPILABİLİR?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002060"/>
                </a:solidFill>
              </a:rPr>
              <a:t>Çocuğunuzun fotoğrafını hiç bir internet sitesine veya haber grubuna göndermeyiniz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Eğer </a:t>
            </a:r>
            <a:r>
              <a:rPr lang="tr-TR" dirty="0">
                <a:solidFill>
                  <a:srgbClr val="7030A0"/>
                </a:solidFill>
              </a:rPr>
              <a:t>çocuğunuzun aile dışından bir bakıcısı varsa, evdeki bilgisayarı </a:t>
            </a:r>
            <a:r>
              <a:rPr lang="tr-TR" dirty="0" smtClean="0">
                <a:solidFill>
                  <a:srgbClr val="7030A0"/>
                </a:solidFill>
              </a:rPr>
              <a:t>kullanmasına ve </a:t>
            </a:r>
            <a:r>
              <a:rPr lang="tr-TR" dirty="0">
                <a:solidFill>
                  <a:srgbClr val="7030A0"/>
                </a:solidFill>
              </a:rPr>
              <a:t>internette gezinmesine müsaade etmeyiniz</a:t>
            </a:r>
            <a:r>
              <a:rPr lang="tr-TR" dirty="0" smtClean="0">
                <a:solidFill>
                  <a:srgbClr val="7030A0"/>
                </a:solidFill>
              </a:rPr>
              <a:t>.</a:t>
            </a:r>
          </a:p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Çocuğunuzun yapmaması gereken şeyleri bilmesi yetmez, neden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yapmaması gerektiğini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onlara mantıklı açıklamalarla anlatmalısınız. “Kötü” bir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şeyin neden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kötü olduğunu bilmesi, sadece kötü olduğunu bilmesinden çok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daha etkilidir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İnternette </a:t>
            </a:r>
            <a:r>
              <a:rPr lang="tr-TR" dirty="0">
                <a:solidFill>
                  <a:srgbClr val="FF0000"/>
                </a:solidFill>
              </a:rPr>
              <a:t>görmemesi gereken bir içeriğe yanlışlıkla ulaşması </a:t>
            </a:r>
            <a:r>
              <a:rPr lang="tr-TR" dirty="0" smtClean="0">
                <a:solidFill>
                  <a:srgbClr val="FF0000"/>
                </a:solidFill>
              </a:rPr>
              <a:t>durumunda, bu </a:t>
            </a:r>
            <a:r>
              <a:rPr lang="tr-TR" dirty="0">
                <a:solidFill>
                  <a:srgbClr val="FF0000"/>
                </a:solidFill>
              </a:rPr>
              <a:t>içeriklerin ona verebileceği zararları mantıklı bir şekilde </a:t>
            </a:r>
            <a:r>
              <a:rPr lang="tr-TR" dirty="0" smtClean="0">
                <a:solidFill>
                  <a:srgbClr val="FF0000"/>
                </a:solidFill>
              </a:rPr>
              <a:t>izah edin</a:t>
            </a:r>
          </a:p>
          <a:p>
            <a:r>
              <a:rPr lang="tr-TR" dirty="0" smtClean="0"/>
              <a:t>Yapmamaları </a:t>
            </a:r>
            <a:r>
              <a:rPr lang="tr-TR" dirty="0"/>
              <a:t>gereken şeyleri söylerken, onlara alternatifler de </a:t>
            </a:r>
            <a:r>
              <a:rPr lang="tr-TR" dirty="0" smtClean="0"/>
              <a:t>sunmanız gerekmektedir</a:t>
            </a:r>
            <a:r>
              <a:rPr lang="tr-TR" dirty="0"/>
              <a:t>. </a:t>
            </a:r>
            <a:r>
              <a:rPr lang="tr-TR" sz="2600" b="1" dirty="0"/>
              <a:t>Çocuğunuzu bilgisayarın ya da tabletinin </a:t>
            </a:r>
            <a:r>
              <a:rPr lang="tr-TR" sz="2600" b="1" dirty="0" smtClean="0"/>
              <a:t>başından kaldırdığınızda</a:t>
            </a:r>
            <a:r>
              <a:rPr lang="tr-TR" sz="2600" b="1" dirty="0"/>
              <a:t>, ona yapabileceği farklı eğlenceli bir alternatif sunmalısınız.</a:t>
            </a:r>
          </a:p>
        </p:txBody>
      </p:sp>
    </p:spTree>
    <p:extLst>
      <p:ext uri="{BB962C8B-B14F-4D97-AF65-F5344CB8AC3E}">
        <p14:creationId xmlns:p14="http://schemas.microsoft.com/office/powerpoint/2010/main" val="33177560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BİLGİSAYAR VE İNTERNET TEKNOLOJİSİNİN BARINDIRDIĞI RİSKLERE KARŞI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NELER YAPILABİLİR?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2060"/>
                </a:solidFill>
              </a:rPr>
              <a:t>İnternet kullanımı çocuğunuzun gündelik yaşamını ciddi anlamda </a:t>
            </a:r>
            <a:r>
              <a:rPr lang="tr-TR" sz="3200" b="1" dirty="0" smtClean="0">
                <a:solidFill>
                  <a:srgbClr val="002060"/>
                </a:solidFill>
              </a:rPr>
              <a:t>sekteye uğratacak </a:t>
            </a:r>
            <a:r>
              <a:rPr lang="tr-TR" sz="3200" b="1" dirty="0">
                <a:solidFill>
                  <a:srgbClr val="002060"/>
                </a:solidFill>
              </a:rPr>
              <a:t>düzeye geldiyse okuldaki bir rehber öğretmene veya uzmana </a:t>
            </a:r>
            <a:r>
              <a:rPr lang="tr-TR" sz="3200" b="1" dirty="0" smtClean="0">
                <a:solidFill>
                  <a:srgbClr val="002060"/>
                </a:solidFill>
              </a:rPr>
              <a:t>başvurarak durumla </a:t>
            </a:r>
            <a:r>
              <a:rPr lang="tr-TR" sz="3200" b="1" dirty="0">
                <a:solidFill>
                  <a:srgbClr val="002060"/>
                </a:solidFill>
              </a:rPr>
              <a:t>başa çıkabilmek için yardım alınız.</a:t>
            </a:r>
          </a:p>
        </p:txBody>
      </p:sp>
    </p:spTree>
    <p:extLst>
      <p:ext uri="{BB962C8B-B14F-4D97-AF65-F5344CB8AC3E}">
        <p14:creationId xmlns:p14="http://schemas.microsoft.com/office/powerpoint/2010/main" val="13522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0-13 YAŞ ARASI ÇOCUKLAR İÇIN ÖNERILER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Telefonunuz, tabletiniz ya da bilgisayarınız kolay ulaşılabilir olmamalı, </a:t>
            </a:r>
            <a:r>
              <a:rPr lang="tr-TR" b="1" dirty="0" smtClean="0">
                <a:solidFill>
                  <a:srgbClr val="002060"/>
                </a:solidFill>
              </a:rPr>
              <a:t>şifreli olmalı </a:t>
            </a:r>
            <a:r>
              <a:rPr lang="tr-TR" b="1" dirty="0">
                <a:solidFill>
                  <a:srgbClr val="002060"/>
                </a:solidFill>
              </a:rPr>
              <a:t>ve bu şifrelerin sizde saklı olduğundan emin olmalısınız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>
                <a:solidFill>
                  <a:srgbClr val="7030A0"/>
                </a:solidFill>
              </a:rPr>
              <a:t>Dijital aletlerin kullanımı konusunda aile içerisinde aldığınız kararları, </a:t>
            </a:r>
            <a:r>
              <a:rPr lang="tr-TR" b="1" dirty="0" smtClean="0">
                <a:solidFill>
                  <a:srgbClr val="7030A0"/>
                </a:solidFill>
              </a:rPr>
              <a:t>aile büyükleriyle</a:t>
            </a:r>
            <a:r>
              <a:rPr lang="tr-TR" b="1" dirty="0">
                <a:solidFill>
                  <a:srgbClr val="7030A0"/>
                </a:solidFill>
              </a:rPr>
              <a:t>, evdeki diğer büyük kardeşlerle ve çocuğunuzun </a:t>
            </a:r>
            <a:r>
              <a:rPr lang="tr-TR" b="1" dirty="0" smtClean="0">
                <a:solidFill>
                  <a:srgbClr val="7030A0"/>
                </a:solidFill>
              </a:rPr>
              <a:t>arkadaşlarının ebeveynleriyle </a:t>
            </a:r>
            <a:r>
              <a:rPr lang="tr-TR" b="1" dirty="0">
                <a:solidFill>
                  <a:srgbClr val="7030A0"/>
                </a:solidFill>
              </a:rPr>
              <a:t>de paylaşmalısınız. Böylelikle sizin dışınızda birileri </a:t>
            </a:r>
            <a:r>
              <a:rPr lang="tr-TR" b="1" dirty="0" smtClean="0">
                <a:solidFill>
                  <a:srgbClr val="7030A0"/>
                </a:solidFill>
              </a:rPr>
              <a:t>çocuğunuzla ilgilenirken </a:t>
            </a:r>
            <a:r>
              <a:rPr lang="tr-TR" b="1" dirty="0">
                <a:solidFill>
                  <a:srgbClr val="7030A0"/>
                </a:solidFill>
              </a:rPr>
              <a:t>güvende olduğundan emin olursunuz. Daha </a:t>
            </a:r>
            <a:r>
              <a:rPr lang="tr-TR" b="1" dirty="0" smtClean="0">
                <a:solidFill>
                  <a:srgbClr val="7030A0"/>
                </a:solidFill>
              </a:rPr>
              <a:t>büyük çocuklarınızla</a:t>
            </a:r>
            <a:r>
              <a:rPr lang="tr-TR" b="1" dirty="0">
                <a:solidFill>
                  <a:srgbClr val="7030A0"/>
                </a:solidFill>
              </a:rPr>
              <a:t>, kardeşlerine ne öğretip ne öğretmemeleri ve nasıl örnek </a:t>
            </a:r>
            <a:r>
              <a:rPr lang="tr-TR" b="1" dirty="0" smtClean="0">
                <a:solidFill>
                  <a:srgbClr val="7030A0"/>
                </a:solidFill>
              </a:rPr>
              <a:t>olmaları gerektiği </a:t>
            </a:r>
            <a:r>
              <a:rPr lang="tr-TR" b="1" dirty="0">
                <a:solidFill>
                  <a:srgbClr val="7030A0"/>
                </a:solidFill>
              </a:rPr>
              <a:t>konusunda konuşmalısınız.</a:t>
            </a:r>
          </a:p>
        </p:txBody>
      </p:sp>
    </p:spTree>
    <p:extLst>
      <p:ext uri="{BB962C8B-B14F-4D97-AF65-F5344CB8AC3E}">
        <p14:creationId xmlns:p14="http://schemas.microsoft.com/office/powerpoint/2010/main" val="3646861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0-13 YAŞ ARASI ÇOCUKLAR İÇIN 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002060"/>
                </a:solidFill>
              </a:rPr>
              <a:t>Eğer çocuğunuzun yeterince olgun olmadığını ve yeterince </a:t>
            </a:r>
            <a:r>
              <a:rPr lang="tr-TR" sz="3600" b="1" dirty="0" smtClean="0">
                <a:solidFill>
                  <a:srgbClr val="002060"/>
                </a:solidFill>
              </a:rPr>
              <a:t>büyümediğini düşünüyorsanız</a:t>
            </a:r>
            <a:r>
              <a:rPr lang="tr-TR" sz="3600" b="1" dirty="0">
                <a:solidFill>
                  <a:srgbClr val="002060"/>
                </a:solidFill>
              </a:rPr>
              <a:t>, diğer ailelerin yaptıklarına ya da çocuğunuzun sizin </a:t>
            </a:r>
            <a:r>
              <a:rPr lang="tr-TR" sz="3600" b="1" dirty="0" smtClean="0">
                <a:solidFill>
                  <a:srgbClr val="002060"/>
                </a:solidFill>
              </a:rPr>
              <a:t>üzerinizdeki baskısına </a:t>
            </a:r>
            <a:r>
              <a:rPr lang="tr-TR" sz="3600" b="1" dirty="0">
                <a:solidFill>
                  <a:srgbClr val="002060"/>
                </a:solidFill>
              </a:rPr>
              <a:t>aldırmayın ve belirli teknoloji aletlerini ve internet </a:t>
            </a:r>
            <a:r>
              <a:rPr lang="tr-TR" sz="3600" b="1" dirty="0" smtClean="0">
                <a:solidFill>
                  <a:srgbClr val="002060"/>
                </a:solidFill>
              </a:rPr>
              <a:t>içeriklerini kullanmasına </a:t>
            </a:r>
            <a:r>
              <a:rPr lang="tr-TR" sz="3600" b="1" dirty="0">
                <a:solidFill>
                  <a:srgbClr val="002060"/>
                </a:solidFill>
              </a:rPr>
              <a:t>ve ulaşmasına izin vermeyin.</a:t>
            </a:r>
          </a:p>
        </p:txBody>
      </p:sp>
    </p:spTree>
    <p:extLst>
      <p:ext uri="{BB962C8B-B14F-4D97-AF65-F5344CB8AC3E}">
        <p14:creationId xmlns:p14="http://schemas.microsoft.com/office/powerpoint/2010/main" val="19141346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0-13 YAŞ ARASI ÇOCUKLAR İÇIN ÖNERİLER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İlkokul döneminde çocuğu olan anne babaların bilmesi gereken,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02060"/>
                </a:solidFill>
              </a:rPr>
              <a:t>“Problemli kullanımı’’ önleme çalışmalarında ilkokul döneminin en kritik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02060"/>
                </a:solidFill>
              </a:rPr>
              <a:t>dönem olduğudur. Eğer dijital aletlerin doğru ve sağlıklı </a:t>
            </a:r>
            <a:r>
              <a:rPr lang="tr-TR" b="1" dirty="0" smtClean="0">
                <a:solidFill>
                  <a:srgbClr val="002060"/>
                </a:solidFill>
              </a:rPr>
              <a:t>kullanımını bu </a:t>
            </a:r>
            <a:r>
              <a:rPr lang="tr-TR" b="1" dirty="0">
                <a:solidFill>
                  <a:srgbClr val="002060"/>
                </a:solidFill>
              </a:rPr>
              <a:t>yaşlarda çocuklarınıza öğretebilirseniz, bu davranış kalıbı </a:t>
            </a:r>
            <a:r>
              <a:rPr lang="tr-TR" b="1" dirty="0" smtClean="0">
                <a:solidFill>
                  <a:srgbClr val="002060"/>
                </a:solidFill>
              </a:rPr>
              <a:t>büyük oranda </a:t>
            </a:r>
            <a:r>
              <a:rPr lang="tr-TR" b="1" dirty="0">
                <a:solidFill>
                  <a:srgbClr val="002060"/>
                </a:solidFill>
              </a:rPr>
              <a:t>yerleşir ve onların sonraki gelişim dönemlerinde </a:t>
            </a:r>
            <a:r>
              <a:rPr lang="tr-TR" b="1" dirty="0" smtClean="0">
                <a:solidFill>
                  <a:srgbClr val="002060"/>
                </a:solidFill>
              </a:rPr>
              <a:t>problemli kullanım </a:t>
            </a:r>
            <a:r>
              <a:rPr lang="tr-TR" b="1" dirty="0">
                <a:solidFill>
                  <a:srgbClr val="002060"/>
                </a:solidFill>
              </a:rPr>
              <a:t>geliştirmesine önemli ölçüde mani olur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>
                <a:solidFill>
                  <a:srgbClr val="002060"/>
                </a:solidFill>
              </a:rPr>
              <a:t>İlkokul döneminde doğru kullanımla alakalı çocuklara bir çerçeve </a:t>
            </a:r>
            <a:r>
              <a:rPr lang="tr-TR" b="1" dirty="0" smtClean="0">
                <a:solidFill>
                  <a:srgbClr val="002060"/>
                </a:solidFill>
              </a:rPr>
              <a:t>çizilmezse, sonraki </a:t>
            </a:r>
            <a:r>
              <a:rPr lang="tr-TR" b="1" dirty="0">
                <a:solidFill>
                  <a:srgbClr val="002060"/>
                </a:solidFill>
              </a:rPr>
              <a:t>dönemlerde bu davranış kalıplarını değiştirmek, düzeltmek </a:t>
            </a:r>
            <a:r>
              <a:rPr lang="tr-TR" b="1" dirty="0" smtClean="0">
                <a:solidFill>
                  <a:srgbClr val="002060"/>
                </a:solidFill>
              </a:rPr>
              <a:t>çok daha </a:t>
            </a:r>
            <a:r>
              <a:rPr lang="tr-TR" b="1" dirty="0">
                <a:solidFill>
                  <a:srgbClr val="002060"/>
                </a:solidFill>
              </a:rPr>
              <a:t>zor olmaktadır</a:t>
            </a:r>
          </a:p>
        </p:txBody>
      </p:sp>
    </p:spTree>
    <p:extLst>
      <p:ext uri="{BB962C8B-B14F-4D97-AF65-F5344CB8AC3E}">
        <p14:creationId xmlns:p14="http://schemas.microsoft.com/office/powerpoint/2010/main" val="298843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ANNE-BABALARIN DİJİTAL EBEVEYNLİK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ROLLERİ NELERDİR?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Okur-Yazarlık:</a:t>
            </a:r>
          </a:p>
          <a:p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Dijital okuryazarlık 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kavramıyla kastedilen</a:t>
            </a: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, temel seviyede 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teknolojiyi ve interneti kullanma </a:t>
            </a: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becerisi ile bilgi-iletişim teknolojilerinde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gizlilik politikaları bilgisine 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sahip olma </a:t>
            </a: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kastedilmektedir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Bunun yanında dijital araçlar hakkında yeteri kadar bilgi sahibi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olmayan bir ebeveyn çocuğunun ne yaptığına dair fikir </a:t>
            </a:r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sahibi olamamakta </a:t>
            </a:r>
            <a:r>
              <a:rPr lang="tr-TR" dirty="0">
                <a:solidFill>
                  <a:schemeClr val="accent5">
                    <a:lumMod val="50000"/>
                  </a:schemeClr>
                </a:solidFill>
              </a:rPr>
              <a:t>ve onu sağlıklı kullanıma yönlendirememektedir.</a:t>
            </a:r>
            <a:endParaRPr lang="tr-T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47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</a:rPr>
              <a:t>DOĞRU ANNE-BABALIK ROLLERI VE ÇOCUKLA SAĞLIKLI </a:t>
            </a:r>
            <a:r>
              <a:rPr lang="tr-TR" sz="3200" b="1" dirty="0" smtClean="0">
                <a:solidFill>
                  <a:srgbClr val="FF0000"/>
                </a:solidFill>
              </a:rPr>
              <a:t>İLİŞKİ</a:t>
            </a:r>
            <a:r>
              <a:rPr lang="tr-TR" sz="3200" b="1" dirty="0">
                <a:solidFill>
                  <a:srgbClr val="FF0000"/>
                </a:solidFill>
              </a:rPr>
              <a:t/>
            </a:r>
            <a:br>
              <a:rPr lang="tr-TR" sz="3200" b="1" dirty="0">
                <a:solidFill>
                  <a:srgbClr val="FF0000"/>
                </a:solidFill>
              </a:rPr>
            </a:br>
            <a:r>
              <a:rPr lang="tr-TR" sz="3200" b="1" dirty="0" smtClean="0">
                <a:solidFill>
                  <a:srgbClr val="FF0000"/>
                </a:solidFill>
              </a:rPr>
              <a:t>GELİŞTİRME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Çocukların nasıl bir insan olmasını istiyorsanız onlara o şekilde model </a:t>
            </a:r>
            <a:r>
              <a:rPr lang="tr-TR" b="1" dirty="0" err="1" smtClean="0">
                <a:solidFill>
                  <a:srgbClr val="002060"/>
                </a:solidFill>
              </a:rPr>
              <a:t>olun.Akıllı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telefonu elinden düşmeyen, çocuğu kendisiyle konuşmaya </a:t>
            </a:r>
            <a:r>
              <a:rPr lang="tr-TR" b="1" dirty="0" smtClean="0">
                <a:solidFill>
                  <a:srgbClr val="002060"/>
                </a:solidFill>
              </a:rPr>
              <a:t>çalışırken onu </a:t>
            </a:r>
            <a:r>
              <a:rPr lang="tr-TR" b="1" dirty="0">
                <a:solidFill>
                  <a:srgbClr val="002060"/>
                </a:solidFill>
              </a:rPr>
              <a:t>dinlemeyen bir ebeveynin, çocuğundan farklı bir davranış </a:t>
            </a:r>
            <a:r>
              <a:rPr lang="tr-TR" b="1" dirty="0" smtClean="0">
                <a:solidFill>
                  <a:srgbClr val="002060"/>
                </a:solidFill>
              </a:rPr>
              <a:t>beklemesi haksızlık olacaktır.</a:t>
            </a:r>
          </a:p>
          <a:p>
            <a:r>
              <a:rPr lang="tr-TR" b="1" dirty="0">
                <a:solidFill>
                  <a:srgbClr val="002060"/>
                </a:solidFill>
              </a:rPr>
              <a:t>Çocuklarınıza sevginizi koşulsuz göstermelisiniz. Koşullu sevgi ilişkiyi </a:t>
            </a:r>
            <a:r>
              <a:rPr lang="tr-TR" b="1" dirty="0" smtClean="0">
                <a:solidFill>
                  <a:srgbClr val="002060"/>
                </a:solidFill>
              </a:rPr>
              <a:t>zehirler ve </a:t>
            </a:r>
            <a:r>
              <a:rPr lang="tr-TR" b="1" dirty="0">
                <a:solidFill>
                  <a:srgbClr val="002060"/>
                </a:solidFill>
              </a:rPr>
              <a:t>uzun vadede zarar verir. Onlara, “İstediğim gibi olursan seni </a:t>
            </a:r>
            <a:r>
              <a:rPr lang="tr-TR" b="1" dirty="0" err="1" smtClean="0">
                <a:solidFill>
                  <a:srgbClr val="002060"/>
                </a:solidFill>
              </a:rPr>
              <a:t>severim,annen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olurum” değil, “Her koşul altında sen benim evladımsın ve </a:t>
            </a:r>
            <a:r>
              <a:rPr lang="tr-TR" b="1" dirty="0" smtClean="0">
                <a:solidFill>
                  <a:srgbClr val="002060"/>
                </a:solidFill>
              </a:rPr>
              <a:t>ben seni </a:t>
            </a:r>
            <a:r>
              <a:rPr lang="tr-TR" b="1" dirty="0">
                <a:solidFill>
                  <a:srgbClr val="002060"/>
                </a:solidFill>
              </a:rPr>
              <a:t>olduğun gibi seviyorum” mesajını verin. Böylelikle ona </a:t>
            </a:r>
            <a:r>
              <a:rPr lang="tr-TR" b="1" dirty="0" smtClean="0">
                <a:solidFill>
                  <a:srgbClr val="002060"/>
                </a:solidFill>
              </a:rPr>
              <a:t>sınırlamalar ve yaptırımlar uyguladığınız zamanlarda da </a:t>
            </a:r>
            <a:r>
              <a:rPr lang="tr-TR" b="1" dirty="0">
                <a:solidFill>
                  <a:srgbClr val="002060"/>
                </a:solidFill>
              </a:rPr>
              <a:t>sevildiğini ve kabul edildiğini bilecektir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5350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49383"/>
            <a:ext cx="10515600" cy="144130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DOĞRU ANNE-BABALIK ROLLERI VE ÇOCUKLA SAĞLIKLI İLİŞKİ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GELİŞTİRME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Site ve uygulamaları birlikte keşfedin. Bu sayede interneti </a:t>
            </a:r>
            <a:r>
              <a:rPr lang="tr-TR" b="1" dirty="0" smtClean="0">
                <a:solidFill>
                  <a:srgbClr val="002060"/>
                </a:solidFill>
              </a:rPr>
              <a:t>çocuğunuzla kaliteli </a:t>
            </a:r>
            <a:r>
              <a:rPr lang="tr-TR" b="1" dirty="0">
                <a:solidFill>
                  <a:srgbClr val="002060"/>
                </a:solidFill>
              </a:rPr>
              <a:t>zaman geçirmek için kullanabilirsiniz. Onunla birlikte </a:t>
            </a:r>
            <a:r>
              <a:rPr lang="tr-TR" b="1" dirty="0" smtClean="0">
                <a:solidFill>
                  <a:srgbClr val="002060"/>
                </a:solidFill>
              </a:rPr>
              <a:t>internette zaman </a:t>
            </a:r>
            <a:r>
              <a:rPr lang="tr-TR" b="1" dirty="0">
                <a:solidFill>
                  <a:srgbClr val="002060"/>
                </a:solidFill>
              </a:rPr>
              <a:t>geçirerek, internetin nasıl kullanılması gerektiğine yönelik rol </a:t>
            </a:r>
            <a:r>
              <a:rPr lang="tr-TR" b="1" dirty="0" smtClean="0">
                <a:solidFill>
                  <a:srgbClr val="002060"/>
                </a:solidFill>
              </a:rPr>
              <a:t>model olabilirsiniz</a:t>
            </a:r>
            <a:r>
              <a:rPr lang="tr-TR" b="1" dirty="0">
                <a:solidFill>
                  <a:srgbClr val="002060"/>
                </a:solidFill>
              </a:rPr>
              <a:t>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Çocuğunuzla </a:t>
            </a:r>
            <a:r>
              <a:rPr lang="tr-TR" b="1" dirty="0">
                <a:solidFill>
                  <a:srgbClr val="002060"/>
                </a:solidFill>
              </a:rPr>
              <a:t>internette güvenli ve kaliteli zaman </a:t>
            </a:r>
            <a:r>
              <a:rPr lang="tr-TR" b="1" dirty="0" smtClean="0">
                <a:solidFill>
                  <a:srgbClr val="002060"/>
                </a:solidFill>
              </a:rPr>
              <a:t>geçirme yollarından </a:t>
            </a:r>
            <a:r>
              <a:rPr lang="tr-TR" b="1" dirty="0">
                <a:solidFill>
                  <a:srgbClr val="002060"/>
                </a:solidFill>
              </a:rPr>
              <a:t>bazıları; birlikte bilgi aramak, güvenli adreslerden </a:t>
            </a:r>
            <a:r>
              <a:rPr lang="tr-TR" b="1" dirty="0" smtClean="0">
                <a:solidFill>
                  <a:srgbClr val="002060"/>
                </a:solidFill>
              </a:rPr>
              <a:t>hoşunuza gidecek </a:t>
            </a:r>
            <a:r>
              <a:rPr lang="tr-TR" b="1" dirty="0">
                <a:solidFill>
                  <a:srgbClr val="002060"/>
                </a:solidFill>
              </a:rPr>
              <a:t>resim, müzik, film vb. indirmek, internet sayfası hazırlamak, </a:t>
            </a:r>
            <a:r>
              <a:rPr lang="tr-TR" b="1" dirty="0" smtClean="0">
                <a:solidFill>
                  <a:srgbClr val="002060"/>
                </a:solidFill>
              </a:rPr>
              <a:t>aile büyüklerini </a:t>
            </a:r>
            <a:r>
              <a:rPr lang="tr-TR" b="1" dirty="0">
                <a:solidFill>
                  <a:srgbClr val="002060"/>
                </a:solidFill>
              </a:rPr>
              <a:t>ya da sevdiklerinizi görüntülü konuşma ile aramak, </a:t>
            </a:r>
            <a:r>
              <a:rPr lang="tr-TR" b="1" dirty="0" smtClean="0">
                <a:solidFill>
                  <a:srgbClr val="002060"/>
                </a:solidFill>
              </a:rPr>
              <a:t>internet üzerinden </a:t>
            </a:r>
            <a:r>
              <a:rPr lang="tr-TR" b="1" dirty="0">
                <a:solidFill>
                  <a:srgbClr val="002060"/>
                </a:solidFill>
              </a:rPr>
              <a:t>ilgilerini çekecek e-kitaplar okumak, onlar için eğlenceli ve </a:t>
            </a:r>
            <a:r>
              <a:rPr lang="tr-TR" b="1" dirty="0" smtClean="0">
                <a:solidFill>
                  <a:srgbClr val="002060"/>
                </a:solidFill>
              </a:rPr>
              <a:t>eğitici olacak </a:t>
            </a:r>
            <a:r>
              <a:rPr lang="tr-TR" b="1" dirty="0">
                <a:solidFill>
                  <a:srgbClr val="002060"/>
                </a:solidFill>
              </a:rPr>
              <a:t>güvenli ve interaktif eğitimlere katılmak vb. olarak sıralanabilir</a:t>
            </a:r>
          </a:p>
        </p:txBody>
      </p:sp>
    </p:spTree>
    <p:extLst>
      <p:ext uri="{BB962C8B-B14F-4D97-AF65-F5344CB8AC3E}">
        <p14:creationId xmlns:p14="http://schemas.microsoft.com/office/powerpoint/2010/main" val="2102087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DOĞRU ANNE-BABALIK ROLLERI VE ÇOCUKLA SAĞLIKLI İLİŞKİ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GELİŞTİRME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2060"/>
                </a:solidFill>
              </a:rPr>
              <a:t>Sanat ve spor faaliyetleri çocukların zihin ve kişilik gelişimlerini </a:t>
            </a:r>
            <a:r>
              <a:rPr lang="tr-TR" sz="3200" b="1" dirty="0" smtClean="0">
                <a:solidFill>
                  <a:srgbClr val="002060"/>
                </a:solidFill>
              </a:rPr>
              <a:t>olumlu anlamda </a:t>
            </a:r>
            <a:r>
              <a:rPr lang="tr-TR" sz="3200" b="1" dirty="0">
                <a:solidFill>
                  <a:srgbClr val="002060"/>
                </a:solidFill>
              </a:rPr>
              <a:t>etkilediği gibi olumsuz davranışların gelişmesinde de </a:t>
            </a:r>
            <a:r>
              <a:rPr lang="tr-TR" sz="3200" b="1" dirty="0" smtClean="0">
                <a:solidFill>
                  <a:srgbClr val="002060"/>
                </a:solidFill>
              </a:rPr>
              <a:t>koruyucu bir </a:t>
            </a:r>
            <a:r>
              <a:rPr lang="tr-TR" sz="3200" b="1" dirty="0">
                <a:solidFill>
                  <a:srgbClr val="002060"/>
                </a:solidFill>
              </a:rPr>
              <a:t>faktördür. Bu sebeple mutlaka bir spor veya sanat faaliyetiyle </a:t>
            </a:r>
            <a:r>
              <a:rPr lang="tr-TR" sz="3200" b="1" dirty="0" smtClean="0">
                <a:solidFill>
                  <a:srgbClr val="002060"/>
                </a:solidFill>
              </a:rPr>
              <a:t>meşgul olmasını </a:t>
            </a:r>
            <a:r>
              <a:rPr lang="tr-TR" sz="3200" b="1" dirty="0">
                <a:solidFill>
                  <a:srgbClr val="002060"/>
                </a:solidFill>
              </a:rPr>
              <a:t>sağlayın.</a:t>
            </a:r>
          </a:p>
        </p:txBody>
      </p:sp>
    </p:spTree>
    <p:extLst>
      <p:ext uri="{BB962C8B-B14F-4D97-AF65-F5344CB8AC3E}">
        <p14:creationId xmlns:p14="http://schemas.microsoft.com/office/powerpoint/2010/main" val="13616825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ÇOCUĞUNUZLA OYUN OYNAYIN</a:t>
            </a:r>
            <a:br>
              <a:rPr lang="tr-TR" b="1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2060"/>
                </a:solidFill>
              </a:rPr>
              <a:t>1- Çocuklara güvenli oyun alanları ve oyun zamanları </a:t>
            </a:r>
            <a:r>
              <a:rPr lang="tr-TR" dirty="0" smtClean="0">
                <a:solidFill>
                  <a:srgbClr val="002060"/>
                </a:solidFill>
              </a:rPr>
              <a:t>sağlanmalıdır.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2- </a:t>
            </a:r>
            <a:r>
              <a:rPr lang="tr-TR" dirty="0">
                <a:solidFill>
                  <a:srgbClr val="002060"/>
                </a:solidFill>
              </a:rPr>
              <a:t>Çocuklarla oyun oynanmalıdır.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3- Çocuklara yaşıtları ile oynayacak oyun çevresi yaratılmalıdır.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4- Çocukların oyunlarına katılmalı ama oyun yönetilmemelidir.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5- Çocukların oyunları bozulmamalıdır. Bazen sadece izlenmelidir.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6- Oyun oynarken sabırlı olmalı, çocuğun sorularına yanıt verilmeli ve isteklerine uyulmalı, yapacakları çocuğa söylenmemelidir.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7- Oyun süresi çocukla beraber belirlenmeli ve uyulmalıdır.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8- Çocuğa ev içinde olduğu kadar, açık alanda da oyun fırsatı tanınmalıdır.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9- Çocukların oyunlarına, </a:t>
            </a:r>
            <a:r>
              <a:rPr lang="tr-TR" dirty="0" err="1">
                <a:solidFill>
                  <a:srgbClr val="002060"/>
                </a:solidFill>
              </a:rPr>
              <a:t>yarttıklarına</a:t>
            </a:r>
            <a:r>
              <a:rPr lang="tr-TR" dirty="0">
                <a:solidFill>
                  <a:srgbClr val="002060"/>
                </a:solidFill>
              </a:rPr>
              <a:t> değer verilmelidir.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10- </a:t>
            </a:r>
            <a:r>
              <a:rPr lang="tr-TR" dirty="0" smtClean="0">
                <a:solidFill>
                  <a:srgbClr val="002060"/>
                </a:solidFill>
              </a:rPr>
              <a:t>Çocuklara </a:t>
            </a:r>
            <a:r>
              <a:rPr lang="tr-TR" dirty="0">
                <a:solidFill>
                  <a:srgbClr val="002060"/>
                </a:solidFill>
              </a:rPr>
              <a:t>yaşlarına ve gelişimlerine uygun oyuncaklar seçilmelidir.</a:t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>11- Oyunun çocuğunuzun öğrenmesi, gelişmesi, sosyalleşmesi için gerekli olduğunu ve sizinle ilişki kurması, sizin de onu tanımanız için fırsat olduğunu hiç unutmamak gerekir.</a:t>
            </a:r>
          </a:p>
          <a:p>
            <a:pPr marL="0" indent="0" algn="ctr">
              <a:buNone/>
            </a:pP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9944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SİBER ZORBALIĞI ÖNLEMEK İÇİN NELER YAPILABİLİR?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 </a:t>
            </a:r>
            <a:r>
              <a:rPr lang="tr-TR" b="1" dirty="0">
                <a:solidFill>
                  <a:srgbClr val="002060"/>
                </a:solidFill>
              </a:rPr>
              <a:t>Çocuğumla yeterince kaliteli zaman geçiriyor muyum?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Evde aile bireyleri arasında sevgi ve saygı temelli bir iletişim var mı?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Çocuğumun empati, şefkat, merhamet gibi kavramları öğrenmesini sağlayacak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002060"/>
                </a:solidFill>
              </a:rPr>
              <a:t>  şekilde </a:t>
            </a:r>
            <a:r>
              <a:rPr lang="tr-TR" b="1" dirty="0">
                <a:solidFill>
                  <a:srgbClr val="002060"/>
                </a:solidFill>
              </a:rPr>
              <a:t>davranışlarda bulunuyor muyum?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İnternetin </a:t>
            </a:r>
            <a:r>
              <a:rPr lang="tr-TR" b="1" dirty="0">
                <a:solidFill>
                  <a:srgbClr val="002060"/>
                </a:solidFill>
              </a:rPr>
              <a:t>doğru ve güvenli kullanım yöntemlerini çocuğuma öğretiyor ve</a:t>
            </a:r>
          </a:p>
          <a:p>
            <a:r>
              <a:rPr lang="tr-TR" b="1" dirty="0">
                <a:solidFill>
                  <a:srgbClr val="002060"/>
                </a:solidFill>
              </a:rPr>
              <a:t>ona model olabiliyor muyum?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Çocuğumla ilgilenemediğim zamanlar bilgisayarı ve interneti bilerek ya da</a:t>
            </a:r>
          </a:p>
          <a:p>
            <a:r>
              <a:rPr lang="tr-TR" b="1" dirty="0">
                <a:solidFill>
                  <a:srgbClr val="002060"/>
                </a:solidFill>
              </a:rPr>
              <a:t>bilmeyerek çocuk bakıcısı olarak kullanıyor muyum?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Çocuğuma şiddet içerikli filmler izletiyor ya da oyunlar oynatıyor muyum?</a:t>
            </a:r>
          </a:p>
        </p:txBody>
      </p:sp>
    </p:spTree>
    <p:extLst>
      <p:ext uri="{BB962C8B-B14F-4D97-AF65-F5344CB8AC3E}">
        <p14:creationId xmlns:p14="http://schemas.microsoft.com/office/powerpoint/2010/main" val="6464361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ÇOCUĞUNUZ SİBER ZORBALIKTA BULUNURSA</a:t>
            </a:r>
            <a:r>
              <a:rPr lang="tr-TR" b="1" dirty="0">
                <a:solidFill>
                  <a:srgbClr val="FF0000"/>
                </a:solidFill>
              </a:rPr>
              <a:t>;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Ç</a:t>
            </a:r>
            <a:r>
              <a:rPr lang="tr-TR" b="1" dirty="0" smtClean="0">
                <a:solidFill>
                  <a:srgbClr val="002060"/>
                </a:solidFill>
              </a:rPr>
              <a:t>ocuğunuzun </a:t>
            </a:r>
            <a:r>
              <a:rPr lang="tr-TR" b="1" dirty="0">
                <a:solidFill>
                  <a:srgbClr val="002060"/>
                </a:solidFill>
              </a:rPr>
              <a:t>neden böyle bir davranışta </a:t>
            </a:r>
            <a:r>
              <a:rPr lang="tr-TR" b="1" dirty="0" smtClean="0">
                <a:solidFill>
                  <a:srgbClr val="002060"/>
                </a:solidFill>
              </a:rPr>
              <a:t>bulunduğunu suçlayıcı </a:t>
            </a:r>
            <a:r>
              <a:rPr lang="tr-TR" b="1" dirty="0">
                <a:solidFill>
                  <a:srgbClr val="002060"/>
                </a:solidFill>
              </a:rPr>
              <a:t>ve yargılayıcı bir dil kullanmadan ona sormalı, nedenlerini iyi </a:t>
            </a:r>
            <a:r>
              <a:rPr lang="tr-TR" b="1" dirty="0" smtClean="0">
                <a:solidFill>
                  <a:srgbClr val="002060"/>
                </a:solidFill>
              </a:rPr>
              <a:t>analiz etmelisiniz</a:t>
            </a:r>
            <a:r>
              <a:rPr lang="tr-TR" b="1" dirty="0">
                <a:solidFill>
                  <a:srgbClr val="002060"/>
                </a:solidFill>
              </a:rPr>
              <a:t>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Daha </a:t>
            </a:r>
            <a:r>
              <a:rPr lang="tr-TR" b="1" dirty="0">
                <a:solidFill>
                  <a:srgbClr val="002060"/>
                </a:solidFill>
              </a:rPr>
              <a:t>sonra bu davranışlarının mağdurda yarattığı zararın </a:t>
            </a:r>
            <a:r>
              <a:rPr lang="tr-TR" b="1" dirty="0" smtClean="0">
                <a:solidFill>
                  <a:srgbClr val="002060"/>
                </a:solidFill>
              </a:rPr>
              <a:t>farkında olup </a:t>
            </a:r>
            <a:r>
              <a:rPr lang="tr-TR" b="1" dirty="0">
                <a:solidFill>
                  <a:srgbClr val="002060"/>
                </a:solidFill>
              </a:rPr>
              <a:t>olmadığı, kendini mağdurun yerine koyup koymadığı, kendisine böyle </a:t>
            </a:r>
            <a:r>
              <a:rPr lang="tr-TR" b="1" dirty="0" smtClean="0">
                <a:solidFill>
                  <a:srgbClr val="002060"/>
                </a:solidFill>
              </a:rPr>
              <a:t>bir şey </a:t>
            </a:r>
            <a:r>
              <a:rPr lang="tr-TR" b="1" dirty="0">
                <a:solidFill>
                  <a:srgbClr val="002060"/>
                </a:solidFill>
              </a:rPr>
              <a:t>yapılmış olsa ne hissedeceği, bu davranışının bir suç olduğunu bilip </a:t>
            </a:r>
            <a:r>
              <a:rPr lang="tr-TR" b="1" dirty="0" smtClean="0">
                <a:solidFill>
                  <a:srgbClr val="002060"/>
                </a:solidFill>
              </a:rPr>
              <a:t>bilmediği ve </a:t>
            </a:r>
            <a:r>
              <a:rPr lang="tr-TR" b="1" dirty="0">
                <a:solidFill>
                  <a:srgbClr val="002060"/>
                </a:solidFill>
              </a:rPr>
              <a:t>mağdurdan özür dileyip dileyemeyeceği gibi sorularla </a:t>
            </a:r>
            <a:r>
              <a:rPr lang="tr-TR" b="1" dirty="0" smtClean="0">
                <a:solidFill>
                  <a:srgbClr val="002060"/>
                </a:solidFill>
              </a:rPr>
              <a:t>çocuğunuzun yaptığı </a:t>
            </a:r>
            <a:r>
              <a:rPr lang="tr-TR" b="1" dirty="0">
                <a:solidFill>
                  <a:srgbClr val="002060"/>
                </a:solidFill>
              </a:rPr>
              <a:t>eylem konusundaki farkındalığını arttırabilirsiniz.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Eğer çocuğunuzun bu </a:t>
            </a:r>
            <a:r>
              <a:rPr lang="tr-TR" b="1" dirty="0">
                <a:solidFill>
                  <a:srgbClr val="002060"/>
                </a:solidFill>
              </a:rPr>
              <a:t>davranışının arkasında bir kişiye duyduğu öfke vb. bir duygu varsa, bu </a:t>
            </a:r>
            <a:r>
              <a:rPr lang="tr-TR" b="1" dirty="0" smtClean="0">
                <a:solidFill>
                  <a:srgbClr val="002060"/>
                </a:solidFill>
              </a:rPr>
              <a:t>duy</a:t>
            </a:r>
            <a:r>
              <a:rPr lang="tr-TR" b="1" dirty="0">
                <a:solidFill>
                  <a:srgbClr val="002060"/>
                </a:solidFill>
              </a:rPr>
              <a:t>gularını size özgürce ifade etmelerini sağlamalı ve önce bu duygularını </a:t>
            </a:r>
            <a:r>
              <a:rPr lang="tr-TR" b="1" dirty="0" smtClean="0">
                <a:solidFill>
                  <a:srgbClr val="002060"/>
                </a:solidFill>
              </a:rPr>
              <a:t>iyileştirmesi için destek olmalı ya da desteğiniz yeterli olmazsa rehberlik servisi vb. desteği almalısınız.</a:t>
            </a:r>
            <a:endParaRPr lang="tr-T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059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ÇOCUĞUM SİBER ZORBALIĞA UĞRUYOR MU?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002060"/>
                </a:solidFill>
              </a:rPr>
              <a:t>Şu soruları sormanız size yardımcı olabilir: Şimdiye kadar arkadaş </a:t>
            </a:r>
            <a:r>
              <a:rPr lang="tr-TR" sz="3600" b="1" dirty="0" smtClean="0">
                <a:solidFill>
                  <a:srgbClr val="002060"/>
                </a:solidFill>
              </a:rPr>
              <a:t>grubundaki insanlar </a:t>
            </a:r>
            <a:r>
              <a:rPr lang="tr-TR" sz="3600" b="1" dirty="0">
                <a:solidFill>
                  <a:srgbClr val="002060"/>
                </a:solidFill>
              </a:rPr>
              <a:t>tarafından sana ya da bir başkasına internet üzerinden rahatsız </a:t>
            </a:r>
            <a:r>
              <a:rPr lang="tr-TR" sz="3600" b="1" dirty="0" smtClean="0">
                <a:solidFill>
                  <a:srgbClr val="002060"/>
                </a:solidFill>
              </a:rPr>
              <a:t>edici, kaba </a:t>
            </a:r>
            <a:r>
              <a:rPr lang="tr-TR" sz="3600" b="1" dirty="0">
                <a:solidFill>
                  <a:srgbClr val="002060"/>
                </a:solidFill>
              </a:rPr>
              <a:t>davranışlarda bulunan oldu mu? Eğer olursa bunu bana anlatır mısın? </a:t>
            </a:r>
            <a:r>
              <a:rPr lang="tr-TR" sz="3600" b="1" dirty="0" smtClean="0">
                <a:solidFill>
                  <a:srgbClr val="002060"/>
                </a:solidFill>
              </a:rPr>
              <a:t>Bu konuda </a:t>
            </a:r>
            <a:r>
              <a:rPr lang="tr-TR" sz="3600" b="1" dirty="0">
                <a:solidFill>
                  <a:srgbClr val="002060"/>
                </a:solidFill>
              </a:rPr>
              <a:t>genci yargılamadan dinleyip düşüncelerini almalı ve kendi </a:t>
            </a:r>
            <a:r>
              <a:rPr lang="tr-TR" sz="3600" b="1" dirty="0" smtClean="0">
                <a:solidFill>
                  <a:srgbClr val="002060"/>
                </a:solidFill>
              </a:rPr>
              <a:t>düşüncelerinizi de </a:t>
            </a:r>
            <a:r>
              <a:rPr lang="tr-TR" sz="3600" b="1" dirty="0">
                <a:solidFill>
                  <a:srgbClr val="002060"/>
                </a:solidFill>
              </a:rPr>
              <a:t>emredici bir dil kullanmadan paylaşmalısınız.</a:t>
            </a:r>
          </a:p>
        </p:txBody>
      </p:sp>
    </p:spTree>
    <p:extLst>
      <p:ext uri="{BB962C8B-B14F-4D97-AF65-F5344CB8AC3E}">
        <p14:creationId xmlns:p14="http://schemas.microsoft.com/office/powerpoint/2010/main" val="7410562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 SİBER ZORBALIĞA UĞRARSA NE YAPABİLİRİM?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Onlara kendilerini rahatsız eden herhangi bir </a:t>
            </a:r>
            <a:r>
              <a:rPr lang="tr-TR" dirty="0" err="1" smtClean="0"/>
              <a:t>şeyhakkında</a:t>
            </a:r>
            <a:r>
              <a:rPr lang="tr-TR" dirty="0" smtClean="0"/>
              <a:t> </a:t>
            </a:r>
            <a:r>
              <a:rPr lang="tr-TR" dirty="0"/>
              <a:t>her zaman sizinle konuşabilecekleri, hissettiklerini </a:t>
            </a:r>
            <a:r>
              <a:rPr lang="tr-TR" dirty="0" smtClean="0"/>
              <a:t>paylaşabilecekleri konusunda </a:t>
            </a:r>
            <a:r>
              <a:rPr lang="tr-TR" dirty="0"/>
              <a:t>güvence verin. Gerek internet ortamında gerekse gerçek </a:t>
            </a:r>
            <a:r>
              <a:rPr lang="tr-TR" dirty="0" smtClean="0"/>
              <a:t>hayatta onları </a:t>
            </a:r>
            <a:r>
              <a:rPr lang="tr-TR" dirty="0"/>
              <a:t>korumak ve yardım etmek için her zaman hazır olduğunuzu açıklayın.</a:t>
            </a:r>
          </a:p>
          <a:p>
            <a:r>
              <a:rPr lang="tr-TR" dirty="0"/>
              <a:t>Böylelikle size soru sormaktan çekinmeyecek ve sizinle konuşurken </a:t>
            </a:r>
            <a:r>
              <a:rPr lang="tr-TR" dirty="0" smtClean="0"/>
              <a:t>kendilerini güvende </a:t>
            </a:r>
            <a:r>
              <a:rPr lang="tr-TR" dirty="0"/>
              <a:t>hissedeceklerdir. Başlarına bir şey geldiğinde ilk sizinle </a:t>
            </a:r>
            <a:r>
              <a:rPr lang="tr-TR" dirty="0" smtClean="0"/>
              <a:t>paylaşabilmeleri adına </a:t>
            </a:r>
            <a:r>
              <a:rPr lang="tr-TR" dirty="0"/>
              <a:t>bu çok önemlidir.</a:t>
            </a:r>
          </a:p>
          <a:p>
            <a:r>
              <a:rPr lang="tr-TR" dirty="0" smtClean="0"/>
              <a:t>Çocuğunuzun </a:t>
            </a:r>
            <a:r>
              <a:rPr lang="tr-TR" dirty="0"/>
              <a:t>benzer durumlara karşı bilinçlenmesi için gerçek hayatta </a:t>
            </a:r>
            <a:r>
              <a:rPr lang="tr-TR" dirty="0" smtClean="0"/>
              <a:t>yaşanan örnek </a:t>
            </a:r>
            <a:r>
              <a:rPr lang="tr-TR" dirty="0"/>
              <a:t>olaylar üzerinden bağlantılar kurarak bilgilendirici </a:t>
            </a:r>
            <a:r>
              <a:rPr lang="tr-TR" dirty="0" smtClean="0"/>
              <a:t>konuşmalar yapabilirsiniz</a:t>
            </a:r>
            <a:r>
              <a:rPr lang="tr-TR" dirty="0"/>
              <a:t>. Örneğin, birlikte televizyon izliyorsanız ve ekrandaki olay </a:t>
            </a:r>
            <a:r>
              <a:rPr lang="tr-TR" dirty="0" smtClean="0"/>
              <a:t>konuşmak istediğiniz </a:t>
            </a:r>
            <a:r>
              <a:rPr lang="tr-TR" dirty="0"/>
              <a:t>konuyla ilgiliyse, örneğin bir karakter zorbalığa </a:t>
            </a:r>
            <a:r>
              <a:rPr lang="tr-TR" dirty="0" smtClean="0"/>
              <a:t>uğruyorsa, çocuğunuza </a:t>
            </a:r>
            <a:r>
              <a:rPr lang="tr-TR" dirty="0"/>
              <a:t>aynı durumda olsa neler yapabileceğini sorarak, benzer </a:t>
            </a:r>
            <a:r>
              <a:rPr lang="tr-TR" dirty="0" smtClean="0"/>
              <a:t>durumlara karşı </a:t>
            </a:r>
            <a:r>
              <a:rPr lang="tr-TR" dirty="0"/>
              <a:t>bilgilendirmiş ve korumuş </a:t>
            </a:r>
            <a:r>
              <a:rPr lang="tr-TR" dirty="0" smtClean="0"/>
              <a:t>olabilirsiniz.</a:t>
            </a:r>
          </a:p>
          <a:p>
            <a:r>
              <a:rPr lang="tr-TR" dirty="0"/>
              <a:t>Örnekler üzerinden </a:t>
            </a:r>
            <a:r>
              <a:rPr lang="tr-TR" dirty="0" smtClean="0"/>
              <a:t>çocuğunuzun bu </a:t>
            </a:r>
            <a:r>
              <a:rPr lang="tr-TR" dirty="0"/>
              <a:t>durumlarda neler yapabileceğini görmesi, onun kendine olan inancının </a:t>
            </a:r>
            <a:r>
              <a:rPr lang="tr-TR" dirty="0" smtClean="0"/>
              <a:t>ve güveninin </a:t>
            </a:r>
            <a:r>
              <a:rPr lang="tr-TR" dirty="0"/>
              <a:t>gelişmesini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24249130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GÜVENLİ İNTERNET VE FİLTRE HİZMETLERİ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Ailenizi ve çocuklarınızı internetin istemediğiniz </a:t>
            </a:r>
            <a:r>
              <a:rPr lang="tr-TR" b="1" dirty="0" smtClean="0">
                <a:solidFill>
                  <a:srgbClr val="002060"/>
                </a:solidFill>
              </a:rPr>
              <a:t>içeriklerinden koruyabileceğiniz</a:t>
            </a:r>
            <a:r>
              <a:rPr lang="tr-TR" b="1" dirty="0">
                <a:solidFill>
                  <a:srgbClr val="002060"/>
                </a:solidFill>
              </a:rPr>
              <a:t>, aile profili ve çocuk profili gibi seçenekler sunan, </a:t>
            </a:r>
            <a:r>
              <a:rPr lang="tr-TR" b="1" dirty="0" smtClean="0">
                <a:solidFill>
                  <a:srgbClr val="002060"/>
                </a:solidFill>
              </a:rPr>
              <a:t>ücretsiz ve </a:t>
            </a:r>
            <a:r>
              <a:rPr lang="tr-TR" b="1" dirty="0">
                <a:solidFill>
                  <a:srgbClr val="002060"/>
                </a:solidFill>
              </a:rPr>
              <a:t>kullanımı kolay filtreleme sistemleri mevcuttur. Bu sistemlere sahip </a:t>
            </a:r>
            <a:r>
              <a:rPr lang="tr-TR" b="1" dirty="0" smtClean="0">
                <a:solidFill>
                  <a:srgbClr val="002060"/>
                </a:solidFill>
              </a:rPr>
              <a:t>olmak için </a:t>
            </a:r>
            <a:r>
              <a:rPr lang="tr-TR" b="1" dirty="0">
                <a:solidFill>
                  <a:srgbClr val="002060"/>
                </a:solidFill>
              </a:rPr>
              <a:t>internet sağlayıcıları ile iletişime geçebilir ya da bilgisayar </a:t>
            </a:r>
            <a:r>
              <a:rPr lang="tr-TR" b="1" dirty="0" smtClean="0">
                <a:solidFill>
                  <a:srgbClr val="002060"/>
                </a:solidFill>
              </a:rPr>
              <a:t>yazılımları veya </a:t>
            </a:r>
            <a:r>
              <a:rPr lang="tr-TR" b="1" dirty="0">
                <a:solidFill>
                  <a:srgbClr val="002060"/>
                </a:solidFill>
              </a:rPr>
              <a:t>paket programları satan firmalarla görüşebilirsiniz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>
                <a:solidFill>
                  <a:srgbClr val="002060"/>
                </a:solidFill>
              </a:rPr>
              <a:t>Çocuğunuza bilmediği kişilerden aldığı e-postaların içinde yer alan ya da </a:t>
            </a:r>
            <a:r>
              <a:rPr lang="tr-TR" b="1" dirty="0" smtClean="0">
                <a:solidFill>
                  <a:srgbClr val="002060"/>
                </a:solidFill>
              </a:rPr>
              <a:t>girdiği sitelerde </a:t>
            </a:r>
            <a:r>
              <a:rPr lang="tr-TR" b="1" dirty="0">
                <a:solidFill>
                  <a:srgbClr val="002060"/>
                </a:solidFill>
              </a:rPr>
              <a:t>reklam olarak karşısına çıkan bağlantılara tıklamaması </a:t>
            </a:r>
            <a:r>
              <a:rPr lang="tr-TR" b="1" dirty="0" smtClean="0">
                <a:solidFill>
                  <a:srgbClr val="002060"/>
                </a:solidFill>
              </a:rPr>
              <a:t>gerektiğini anlatınız</a:t>
            </a:r>
            <a:r>
              <a:rPr lang="tr-TR" b="1" dirty="0">
                <a:solidFill>
                  <a:srgbClr val="002060"/>
                </a:solidFill>
              </a:rPr>
              <a:t>. Bu tür bağlantılar bilgisayarınıza ve size zarar verebilecek virüsler </a:t>
            </a:r>
            <a:r>
              <a:rPr lang="tr-TR" b="1" dirty="0" smtClean="0">
                <a:solidFill>
                  <a:srgbClr val="002060"/>
                </a:solidFill>
              </a:rPr>
              <a:t>içerebileceği gibi </a:t>
            </a:r>
            <a:r>
              <a:rPr lang="tr-TR" b="1" dirty="0">
                <a:solidFill>
                  <a:srgbClr val="002060"/>
                </a:solidFill>
              </a:rPr>
              <a:t>çocuğunuzun uygunsuz sitelere ulaşmasına da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35135180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ÇOCUĞUMUZUN BİLGİSAYARINI VE GİRDİĞİ PROGRAMLARI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TAKİBİN ÖNEMİ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solidFill>
                  <a:srgbClr val="002060"/>
                </a:solidFill>
              </a:rPr>
              <a:t>Çocuğunuzun kendi odasında kontrolsüzce interneti kullanması tehlikeli </a:t>
            </a:r>
            <a:r>
              <a:rPr lang="tr-TR" sz="2400" b="1" dirty="0" smtClean="0">
                <a:solidFill>
                  <a:srgbClr val="002060"/>
                </a:solidFill>
              </a:rPr>
              <a:t>olabilir. Bu </a:t>
            </a:r>
            <a:r>
              <a:rPr lang="tr-TR" sz="2400" b="1" dirty="0">
                <a:solidFill>
                  <a:srgbClr val="002060"/>
                </a:solidFill>
              </a:rPr>
              <a:t>sebeple mümkünse çocuğunuzun kullandığı bilgisayarın evin </a:t>
            </a:r>
            <a:r>
              <a:rPr lang="tr-TR" sz="2400" b="1" dirty="0" smtClean="0">
                <a:solidFill>
                  <a:srgbClr val="002060"/>
                </a:solidFill>
              </a:rPr>
              <a:t>ortak kullanım </a:t>
            </a:r>
            <a:r>
              <a:rPr lang="tr-TR" sz="2400" b="1" dirty="0">
                <a:solidFill>
                  <a:srgbClr val="002060"/>
                </a:solidFill>
              </a:rPr>
              <a:t>alanında, örneğin çocuk odası yerine salon veya oturma odasına </a:t>
            </a:r>
            <a:r>
              <a:rPr lang="tr-TR" sz="2400" b="1" dirty="0" smtClean="0">
                <a:solidFill>
                  <a:srgbClr val="002060"/>
                </a:solidFill>
              </a:rPr>
              <a:t>konması gerekmektedir.</a:t>
            </a:r>
          </a:p>
          <a:p>
            <a:r>
              <a:rPr lang="tr-TR" sz="2400" b="1" dirty="0">
                <a:solidFill>
                  <a:srgbClr val="002060"/>
                </a:solidFill>
              </a:rPr>
              <a:t>Çocuğunuzun çevrimiçi olarak ne kadar zaman harcadığı ya da internete </a:t>
            </a:r>
            <a:r>
              <a:rPr lang="tr-TR" sz="2400" b="1" dirty="0" smtClean="0">
                <a:solidFill>
                  <a:srgbClr val="002060"/>
                </a:solidFill>
              </a:rPr>
              <a:t>akıllı telefonundan </a:t>
            </a:r>
            <a:r>
              <a:rPr lang="tr-TR" sz="2400" b="1" dirty="0">
                <a:solidFill>
                  <a:srgbClr val="002060"/>
                </a:solidFill>
              </a:rPr>
              <a:t>ne sıklıkta bağlandığı gibi internet kullanımındaki her </a:t>
            </a:r>
            <a:r>
              <a:rPr lang="tr-TR" sz="2400" b="1" dirty="0" smtClean="0">
                <a:solidFill>
                  <a:srgbClr val="002060"/>
                </a:solidFill>
              </a:rPr>
              <a:t>türlü değişiklikten </a:t>
            </a:r>
            <a:r>
              <a:rPr lang="tr-TR" sz="2400" b="1" dirty="0">
                <a:solidFill>
                  <a:srgbClr val="002060"/>
                </a:solidFill>
              </a:rPr>
              <a:t>haberdar olmalısınız. Bununla birlikte, ebeveynlerin </a:t>
            </a:r>
            <a:r>
              <a:rPr lang="tr-TR" sz="2400" b="1" dirty="0" smtClean="0">
                <a:solidFill>
                  <a:srgbClr val="002060"/>
                </a:solidFill>
              </a:rPr>
              <a:t>çocuklarını her </a:t>
            </a:r>
            <a:r>
              <a:rPr lang="tr-TR" sz="2400" b="1" dirty="0">
                <a:solidFill>
                  <a:srgbClr val="002060"/>
                </a:solidFill>
              </a:rPr>
              <a:t>an takip etmeleri mümkün olmamaktadır. Bu sebeple her ne kadar </a:t>
            </a:r>
            <a:r>
              <a:rPr lang="tr-TR" sz="2400" b="1" dirty="0" smtClean="0">
                <a:solidFill>
                  <a:srgbClr val="002060"/>
                </a:solidFill>
              </a:rPr>
              <a:t>çocukların da </a:t>
            </a:r>
            <a:r>
              <a:rPr lang="tr-TR" sz="2400" b="1" dirty="0">
                <a:solidFill>
                  <a:srgbClr val="002060"/>
                </a:solidFill>
              </a:rPr>
              <a:t>kişisel gizliliğe ihtiyaçları olsa da; bu işi etkin bir şekilde yapan </a:t>
            </a:r>
            <a:r>
              <a:rPr lang="tr-TR" sz="2400" b="1" dirty="0" smtClean="0">
                <a:solidFill>
                  <a:srgbClr val="002060"/>
                </a:solidFill>
              </a:rPr>
              <a:t>ve çocuğun </a:t>
            </a:r>
            <a:r>
              <a:rPr lang="tr-TR" sz="2400" b="1" dirty="0">
                <a:solidFill>
                  <a:srgbClr val="002060"/>
                </a:solidFill>
              </a:rPr>
              <a:t>bilgisayarda yapmış olduğu faaliyetleri izleyebilen “klavye dinleme</a:t>
            </a:r>
            <a:r>
              <a:rPr lang="tr-TR" sz="2400" b="1" dirty="0" smtClean="0">
                <a:solidFill>
                  <a:srgbClr val="002060"/>
                </a:solidFill>
              </a:rPr>
              <a:t>” “</a:t>
            </a:r>
            <a:r>
              <a:rPr lang="tr-TR" sz="2400" b="1" dirty="0">
                <a:solidFill>
                  <a:srgbClr val="002060"/>
                </a:solidFill>
              </a:rPr>
              <a:t>ekran takip” ya da “web trafiği izleme” sistemleri türünde etkin izleme </a:t>
            </a:r>
            <a:r>
              <a:rPr lang="tr-TR" sz="2400" b="1" dirty="0" smtClean="0">
                <a:solidFill>
                  <a:srgbClr val="002060"/>
                </a:solidFill>
              </a:rPr>
              <a:t>yazılımlarının ebeveynler </a:t>
            </a:r>
            <a:r>
              <a:rPr lang="tr-TR" sz="2400" b="1" dirty="0">
                <a:solidFill>
                  <a:srgbClr val="002060"/>
                </a:solidFill>
              </a:rPr>
              <a:t>tarafından kullanılması önemlidir</a:t>
            </a:r>
          </a:p>
        </p:txBody>
      </p:sp>
    </p:spTree>
    <p:extLst>
      <p:ext uri="{BB962C8B-B14F-4D97-AF65-F5344CB8AC3E}">
        <p14:creationId xmlns:p14="http://schemas.microsoft.com/office/powerpoint/2010/main" val="287146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ANNE-BABALARIN DİJİTAL EBEVEYNLİK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ROLLERİ NELERDİR?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u="sng" dirty="0" smtClean="0">
                <a:solidFill>
                  <a:srgbClr val="FF0000"/>
                </a:solidFill>
              </a:rPr>
              <a:t>Farkındalık:</a:t>
            </a:r>
          </a:p>
          <a:p>
            <a:r>
              <a:rPr lang="tr-TR" sz="3600" dirty="0">
                <a:solidFill>
                  <a:schemeClr val="accent5">
                    <a:lumMod val="50000"/>
                  </a:schemeClr>
                </a:solidFill>
              </a:rPr>
              <a:t>Dijital ebeveyn olan bir birey, dijital okuryazar olmanın yanında internette </a:t>
            </a:r>
            <a:r>
              <a:rPr lang="tr-TR" sz="3600" dirty="0" smtClean="0">
                <a:solidFill>
                  <a:schemeClr val="accent5">
                    <a:lumMod val="50000"/>
                  </a:schemeClr>
                </a:solidFill>
              </a:rPr>
              <a:t>bulunan olumlu </a:t>
            </a:r>
            <a:r>
              <a:rPr lang="tr-TR" sz="3600" dirty="0">
                <a:solidFill>
                  <a:schemeClr val="accent5">
                    <a:lumMod val="50000"/>
                  </a:schemeClr>
                </a:solidFill>
              </a:rPr>
              <a:t>ve olumsuz içeriklerin ayrımını yapabilen, çeşitli risklerin </a:t>
            </a:r>
            <a:r>
              <a:rPr lang="tr-TR" sz="3600" dirty="0" smtClean="0">
                <a:solidFill>
                  <a:schemeClr val="accent5">
                    <a:lumMod val="50000"/>
                  </a:schemeClr>
                </a:solidFill>
              </a:rPr>
              <a:t>farkına varabilen</a:t>
            </a:r>
            <a:r>
              <a:rPr lang="tr-TR" sz="3600" dirty="0">
                <a:solidFill>
                  <a:schemeClr val="accent5">
                    <a:lumMod val="50000"/>
                  </a:schemeClr>
                </a:solidFill>
              </a:rPr>
              <a:t>, bu sayede çocuğunun bilgisayarda ya da internette ne </a:t>
            </a:r>
            <a:r>
              <a:rPr lang="tr-TR" sz="3600" dirty="0" smtClean="0">
                <a:solidFill>
                  <a:schemeClr val="accent5">
                    <a:lumMod val="50000"/>
                  </a:schemeClr>
                </a:solidFill>
              </a:rPr>
              <a:t>yaptığını takip </a:t>
            </a:r>
            <a:r>
              <a:rPr lang="tr-TR" sz="3600" dirty="0">
                <a:solidFill>
                  <a:schemeClr val="accent5">
                    <a:lumMod val="50000"/>
                  </a:schemeClr>
                </a:solidFill>
              </a:rPr>
              <a:t>edebilen bir birey </a:t>
            </a:r>
            <a:r>
              <a:rPr lang="tr-TR" sz="3600" dirty="0" smtClean="0">
                <a:solidFill>
                  <a:schemeClr val="accent5">
                    <a:lumMod val="50000"/>
                  </a:schemeClr>
                </a:solidFill>
              </a:rPr>
              <a:t>olmalıdır.</a:t>
            </a:r>
            <a:endParaRPr lang="tr-TR" sz="3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tr-TR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133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ÇOCUĞUMUZUN BİLGİSAYARINI VE GİRDİĞİ PROGRAMLARI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TAKİBİN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Çocuğunuzun interneti nasıl kullandığını öğrenmeli ve yaşına göre neyin </a:t>
            </a:r>
            <a:r>
              <a:rPr lang="tr-TR" b="1" dirty="0" smtClean="0">
                <a:solidFill>
                  <a:srgbClr val="002060"/>
                </a:solidFill>
              </a:rPr>
              <a:t>iyi neyin </a:t>
            </a:r>
            <a:r>
              <a:rPr lang="tr-TR" b="1" dirty="0">
                <a:solidFill>
                  <a:srgbClr val="002060"/>
                </a:solidFill>
              </a:rPr>
              <a:t>kötü olabileceği hakkında onunla konuşmalısınız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Onlara hangi site </a:t>
            </a:r>
            <a:r>
              <a:rPr lang="tr-TR" b="1" dirty="0" smtClean="0">
                <a:solidFill>
                  <a:srgbClr val="002060"/>
                </a:solidFill>
              </a:rPr>
              <a:t>veya uygulamaları </a:t>
            </a:r>
            <a:r>
              <a:rPr lang="tr-TR" b="1" dirty="0">
                <a:solidFill>
                  <a:srgbClr val="002060"/>
                </a:solidFill>
              </a:rPr>
              <a:t>beğendiklerini sorun. Bu site ve uygulamaların listesini </a:t>
            </a:r>
            <a:r>
              <a:rPr lang="tr-TR" b="1" dirty="0" smtClean="0">
                <a:solidFill>
                  <a:srgbClr val="002060"/>
                </a:solidFill>
              </a:rPr>
              <a:t>çıkartın ve </a:t>
            </a:r>
            <a:r>
              <a:rPr lang="tr-TR" b="1" dirty="0">
                <a:solidFill>
                  <a:srgbClr val="002060"/>
                </a:solidFill>
              </a:rPr>
              <a:t>onlarla birlikte inceleyin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Yanlış gördüklerinize anlayışlı bir şekilde </a:t>
            </a:r>
            <a:r>
              <a:rPr lang="tr-TR" b="1" dirty="0" smtClean="0">
                <a:solidFill>
                  <a:srgbClr val="002060"/>
                </a:solidFill>
              </a:rPr>
              <a:t>yaklaşın; ancak </a:t>
            </a:r>
            <a:r>
              <a:rPr lang="tr-TR" b="1" dirty="0">
                <a:solidFill>
                  <a:srgbClr val="002060"/>
                </a:solidFill>
              </a:rPr>
              <a:t>aynı zamanda düşünce ve endişelerinizi de açıkça dile getirin: “</a:t>
            </a:r>
            <a:r>
              <a:rPr lang="tr-TR" b="1" dirty="0" smtClean="0">
                <a:solidFill>
                  <a:srgbClr val="002060"/>
                </a:solidFill>
              </a:rPr>
              <a:t>Bu sitenin </a:t>
            </a:r>
            <a:r>
              <a:rPr lang="tr-TR" b="1" dirty="0">
                <a:solidFill>
                  <a:srgbClr val="002060"/>
                </a:solidFill>
              </a:rPr>
              <a:t>gerçekten faydalı olduğunu düşünmüyorum” veya “Ben burada </a:t>
            </a:r>
            <a:r>
              <a:rPr lang="tr-TR" b="1" dirty="0" smtClean="0">
                <a:solidFill>
                  <a:srgbClr val="002060"/>
                </a:solidFill>
              </a:rPr>
              <a:t>gördüklerim konusunda </a:t>
            </a:r>
            <a:r>
              <a:rPr lang="tr-TR" b="1" dirty="0">
                <a:solidFill>
                  <a:srgbClr val="002060"/>
                </a:solidFill>
              </a:rPr>
              <a:t>endişeliyim” </a:t>
            </a:r>
            <a:r>
              <a:rPr lang="tr-TR" b="1" dirty="0" smtClean="0">
                <a:solidFill>
                  <a:srgbClr val="002060"/>
                </a:solidFill>
              </a:rPr>
              <a:t>gibi.</a:t>
            </a:r>
            <a:endParaRPr lang="tr-T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129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ÇOCUĞUMUZUN BİLGİSAYARINI VE GİRDİĞİ PROGRAMLARI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TAKİBİN ÖNEMİ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Çocuğunuz, sizin uygun </a:t>
            </a:r>
            <a:r>
              <a:rPr lang="tr-TR" b="1" dirty="0" smtClean="0">
                <a:solidFill>
                  <a:srgbClr val="002060"/>
                </a:solidFill>
              </a:rPr>
              <a:t>bulmadığınız bazı </a:t>
            </a:r>
            <a:r>
              <a:rPr lang="tr-TR" b="1" dirty="0">
                <a:solidFill>
                  <a:srgbClr val="002060"/>
                </a:solidFill>
              </a:rPr>
              <a:t>uygulamaları kullanan ya da siteleri ziyaret eden arkadaşlarını örnek </a:t>
            </a:r>
            <a:r>
              <a:rPr lang="tr-TR" b="1" dirty="0" smtClean="0">
                <a:solidFill>
                  <a:srgbClr val="002060"/>
                </a:solidFill>
              </a:rPr>
              <a:t>gösterebilir.</a:t>
            </a:r>
            <a:endParaRPr lang="tr-TR" b="1" dirty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Bu durumda kendi nedenlerinizi tartışmaya hazır olun ve sizinle </a:t>
            </a:r>
            <a:r>
              <a:rPr lang="tr-TR" b="1" dirty="0" smtClean="0">
                <a:solidFill>
                  <a:srgbClr val="002060"/>
                </a:solidFill>
              </a:rPr>
              <a:t>aynı görüşte </a:t>
            </a:r>
            <a:r>
              <a:rPr lang="tr-TR" b="1" dirty="0">
                <a:solidFill>
                  <a:srgbClr val="002060"/>
                </a:solidFill>
              </a:rPr>
              <a:t>olmayabileceğini de göz önünde bulundurun.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Onun </a:t>
            </a:r>
            <a:r>
              <a:rPr lang="tr-TR" b="1" dirty="0">
                <a:solidFill>
                  <a:srgbClr val="002060"/>
                </a:solidFill>
              </a:rPr>
              <a:t>kendi </a:t>
            </a:r>
            <a:r>
              <a:rPr lang="tr-TR" b="1" dirty="0" smtClean="0">
                <a:solidFill>
                  <a:srgbClr val="002060"/>
                </a:solidFill>
              </a:rPr>
              <a:t>sebeplerini dikkatlice </a:t>
            </a:r>
            <a:r>
              <a:rPr lang="tr-TR" b="1" dirty="0">
                <a:solidFill>
                  <a:srgbClr val="002060"/>
                </a:solidFill>
              </a:rPr>
              <a:t>dinleyin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İkinizin de aynı fikirde olduğuna karar verdiğiniz son </a:t>
            </a:r>
            <a:r>
              <a:rPr lang="tr-TR" b="1" dirty="0" smtClean="0">
                <a:solidFill>
                  <a:srgbClr val="002060"/>
                </a:solidFill>
              </a:rPr>
              <a:t>bir liste </a:t>
            </a:r>
            <a:r>
              <a:rPr lang="tr-TR" b="1" dirty="0">
                <a:solidFill>
                  <a:srgbClr val="002060"/>
                </a:solidFill>
              </a:rPr>
              <a:t>oluşturun ve bir sonraki listeye kadar anlaşma dışına çıkılmamasına </a:t>
            </a:r>
            <a:r>
              <a:rPr lang="tr-TR" b="1" dirty="0" smtClean="0">
                <a:solidFill>
                  <a:srgbClr val="002060"/>
                </a:solidFill>
              </a:rPr>
              <a:t>özen gösterin</a:t>
            </a:r>
            <a:r>
              <a:rPr lang="tr-TR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68968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ÇOCUĞUMUZUN BİLGİSAYARINI VE GİRDİĞİ PROGRAMLARI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TAKİBİN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Çevrimiçi olduklarında çocuğunuzla birlikte olmanın yollarını </a:t>
            </a:r>
            <a:r>
              <a:rPr lang="tr-TR" b="1" dirty="0" smtClean="0">
                <a:solidFill>
                  <a:srgbClr val="002060"/>
                </a:solidFill>
              </a:rPr>
              <a:t>aramalısınız. 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İnterneti </a:t>
            </a:r>
            <a:r>
              <a:rPr lang="tr-TR" b="1" dirty="0">
                <a:solidFill>
                  <a:srgbClr val="002060"/>
                </a:solidFill>
              </a:rPr>
              <a:t>kullanırken özellikle küçük çocuklarınızla birlikte siz de oturun.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Bu, çocuğunuzun </a:t>
            </a:r>
            <a:r>
              <a:rPr lang="tr-TR" b="1" dirty="0">
                <a:solidFill>
                  <a:srgbClr val="002060"/>
                </a:solidFill>
              </a:rPr>
              <a:t>çevrimiçi ortamda neler yaptığını görmenizi kolaylaştıracaktır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0097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ÇOCUĞUMU BİLGİSAYAR VE İNTERNETLE NASIL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TANIŞTIRMALIYIM?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Ebeveynler çocuklarına dijital aletleri doğru kullanma konusunda örnek olmalıdır.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Cep telefonu, tablet ya da bilgisayar çocuk bakıcısı olarak görülmemelidir.</a:t>
            </a:r>
          </a:p>
          <a:p>
            <a:r>
              <a:rPr lang="tr-TR" b="1" dirty="0">
                <a:solidFill>
                  <a:srgbClr val="002060"/>
                </a:solidFill>
              </a:rPr>
              <a:t>Çocuklar, uslu durmaları, ağlamamaları gibi maksatlarla dijital aletler </a:t>
            </a:r>
            <a:r>
              <a:rPr lang="tr-TR" b="1" dirty="0" smtClean="0">
                <a:solidFill>
                  <a:srgbClr val="002060"/>
                </a:solidFill>
              </a:rPr>
              <a:t>başına oturtulmamalıdır</a:t>
            </a:r>
            <a:r>
              <a:rPr lang="tr-TR" b="1" dirty="0">
                <a:solidFill>
                  <a:srgbClr val="002060"/>
                </a:solidFill>
              </a:rPr>
              <a:t>. Anne babalar üzerlerine düşen sorumlulukları </a:t>
            </a:r>
            <a:r>
              <a:rPr lang="tr-TR" b="1" dirty="0" smtClean="0">
                <a:solidFill>
                  <a:srgbClr val="002060"/>
                </a:solidFill>
              </a:rPr>
              <a:t>yerine getirmeli</a:t>
            </a:r>
            <a:r>
              <a:rPr lang="tr-TR" b="1" dirty="0">
                <a:solidFill>
                  <a:srgbClr val="002060"/>
                </a:solidFill>
              </a:rPr>
              <a:t>, onları adeta bilgisayar başında hipnotize edip dış dünyadan </a:t>
            </a:r>
            <a:r>
              <a:rPr lang="tr-TR" b="1" dirty="0" smtClean="0">
                <a:solidFill>
                  <a:srgbClr val="002060"/>
                </a:solidFill>
              </a:rPr>
              <a:t>soyutlayarak, teknolojik </a:t>
            </a:r>
            <a:r>
              <a:rPr lang="tr-TR" b="1" dirty="0">
                <a:solidFill>
                  <a:srgbClr val="002060"/>
                </a:solidFill>
              </a:rPr>
              <a:t>araçlara mahkûm etmemelidir.</a:t>
            </a:r>
          </a:p>
        </p:txBody>
      </p:sp>
    </p:spTree>
    <p:extLst>
      <p:ext uri="{BB962C8B-B14F-4D97-AF65-F5344CB8AC3E}">
        <p14:creationId xmlns:p14="http://schemas.microsoft.com/office/powerpoint/2010/main" val="18072701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ÇOCUĞUMU BİLGİSAYAR VE İNTERNETLE NASIL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TANIŞTIRMALIYIM?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Çocuklarınızı arkadaşlarıyla, kardeşleriyle ya da sizinle yüz yüze vakit </a:t>
            </a:r>
            <a:r>
              <a:rPr lang="tr-TR" b="1" dirty="0" smtClean="0">
                <a:solidFill>
                  <a:srgbClr val="002060"/>
                </a:solidFill>
              </a:rPr>
              <a:t>geçirmeye ve </a:t>
            </a:r>
            <a:r>
              <a:rPr lang="tr-TR" b="1" dirty="0">
                <a:solidFill>
                  <a:srgbClr val="002060"/>
                </a:solidFill>
              </a:rPr>
              <a:t>birlikte oyun oynamaya teşvik etmelisiniz. Sürekli ekran ve </a:t>
            </a:r>
            <a:r>
              <a:rPr lang="tr-TR" b="1" dirty="0" smtClean="0">
                <a:solidFill>
                  <a:srgbClr val="002060"/>
                </a:solidFill>
              </a:rPr>
              <a:t>monitörün hareketli </a:t>
            </a:r>
            <a:r>
              <a:rPr lang="tr-TR" b="1" dirty="0">
                <a:solidFill>
                  <a:srgbClr val="002060"/>
                </a:solidFill>
              </a:rPr>
              <a:t>uygulamalarına maruz kalan çocukların, ekran </a:t>
            </a:r>
            <a:r>
              <a:rPr lang="tr-TR" b="1" dirty="0" smtClean="0">
                <a:solidFill>
                  <a:srgbClr val="002060"/>
                </a:solidFill>
              </a:rPr>
              <a:t>dışındaki uğraşlardan </a:t>
            </a:r>
            <a:r>
              <a:rPr lang="tr-TR" b="1" dirty="0">
                <a:solidFill>
                  <a:srgbClr val="002060"/>
                </a:solidFill>
              </a:rPr>
              <a:t>çabuk sıkıldığı, dikkatlerinin çabuk dağıldığı bilinen bir gerçektir.</a:t>
            </a:r>
          </a:p>
          <a:p>
            <a:r>
              <a:rPr lang="tr-TR" b="1" dirty="0">
                <a:solidFill>
                  <a:srgbClr val="002060"/>
                </a:solidFill>
              </a:rPr>
              <a:t>Bu sebeple kontrollü ve belirli saat sınırlamaları ile izin verilmelidir.</a:t>
            </a:r>
          </a:p>
          <a:p>
            <a:r>
              <a:rPr lang="tr-TR" b="1" dirty="0">
                <a:solidFill>
                  <a:srgbClr val="002060"/>
                </a:solidFill>
              </a:rPr>
              <a:t>Zira özellikle bebeklik döneminde sağlıklı zihinsel ve bedensel gelişim </a:t>
            </a:r>
            <a:r>
              <a:rPr lang="tr-TR" b="1" dirty="0" smtClean="0">
                <a:solidFill>
                  <a:srgbClr val="002060"/>
                </a:solidFill>
              </a:rPr>
              <a:t>için çocukların </a:t>
            </a:r>
            <a:r>
              <a:rPr lang="tr-TR" b="1" dirty="0">
                <a:solidFill>
                  <a:srgbClr val="002060"/>
                </a:solidFill>
              </a:rPr>
              <a:t>oynadığı oyunlarda koku, dokunma, tatma gibi beş duyu </a:t>
            </a:r>
            <a:r>
              <a:rPr lang="tr-TR" b="1" dirty="0" smtClean="0">
                <a:solidFill>
                  <a:srgbClr val="002060"/>
                </a:solidFill>
              </a:rPr>
              <a:t>organını da </a:t>
            </a:r>
            <a:r>
              <a:rPr lang="tr-TR" b="1" dirty="0">
                <a:solidFill>
                  <a:srgbClr val="002060"/>
                </a:solidFill>
              </a:rPr>
              <a:t>kullanabilmesi ve zengin tecrübeler yaşaması önemlidir. Bu </a:t>
            </a:r>
            <a:r>
              <a:rPr lang="tr-TR" b="1" dirty="0" smtClean="0">
                <a:solidFill>
                  <a:srgbClr val="002060"/>
                </a:solidFill>
              </a:rPr>
              <a:t>bağlamda bilgisayar </a:t>
            </a:r>
            <a:r>
              <a:rPr lang="tr-TR" b="1" dirty="0">
                <a:solidFill>
                  <a:srgbClr val="002060"/>
                </a:solidFill>
              </a:rPr>
              <a:t>oyunlarının bunu sağlaması mümkün olmamakta, öyle ki </a:t>
            </a:r>
            <a:r>
              <a:rPr lang="tr-TR" b="1" dirty="0" smtClean="0">
                <a:solidFill>
                  <a:srgbClr val="002060"/>
                </a:solidFill>
              </a:rPr>
              <a:t>basit bir </a:t>
            </a:r>
            <a:r>
              <a:rPr lang="tr-TR" b="1" dirty="0">
                <a:solidFill>
                  <a:srgbClr val="002060"/>
                </a:solidFill>
              </a:rPr>
              <a:t>oyun hamurunun zihinsel gelişime yaptığı katkı bilgisayardaki </a:t>
            </a:r>
            <a:r>
              <a:rPr lang="tr-TR" b="1" dirty="0" smtClean="0">
                <a:solidFill>
                  <a:srgbClr val="002060"/>
                </a:solidFill>
              </a:rPr>
              <a:t>zekâ oyunlarından </a:t>
            </a:r>
            <a:r>
              <a:rPr lang="tr-TR" b="1" dirty="0">
                <a:solidFill>
                  <a:srgbClr val="002060"/>
                </a:solidFill>
              </a:rPr>
              <a:t>daha fazla </a:t>
            </a:r>
            <a:r>
              <a:rPr lang="tr-TR" b="1" dirty="0" smtClean="0">
                <a:solidFill>
                  <a:srgbClr val="002060"/>
                </a:solidFill>
              </a:rPr>
              <a:t>olabilmektedir</a:t>
            </a:r>
            <a:endParaRPr lang="tr-T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0742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8873" y="498764"/>
            <a:ext cx="10674927" cy="119192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ÇOCUĞUMA NE ZAMAN TABLET YA DA AKILLI TELEFON</a:t>
            </a:r>
            <a:br>
              <a:rPr lang="it-IT" sz="3600" b="1" dirty="0">
                <a:solidFill>
                  <a:srgbClr val="FF0000"/>
                </a:solidFill>
              </a:rPr>
            </a:br>
            <a:r>
              <a:rPr lang="tr-TR" sz="3600" b="1" dirty="0">
                <a:solidFill>
                  <a:srgbClr val="FF0000"/>
                </a:solidFill>
              </a:rPr>
              <a:t>ALMALIYIM?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Çocukların dokuz yaşına kadar kendilerine ait tablet dâhil telefon vb. </a:t>
            </a:r>
            <a:r>
              <a:rPr lang="tr-TR" b="1" dirty="0" smtClean="0">
                <a:solidFill>
                  <a:srgbClr val="002060"/>
                </a:solidFill>
              </a:rPr>
              <a:t>mobil cihazlarının </a:t>
            </a:r>
            <a:r>
              <a:rPr lang="tr-TR" b="1" dirty="0">
                <a:solidFill>
                  <a:srgbClr val="002060"/>
                </a:solidFill>
              </a:rPr>
              <a:t>olmaması gerekmektedir</a:t>
            </a:r>
            <a:r>
              <a:rPr lang="tr-TR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Bu tarz cihazlar televizyona oranla </a:t>
            </a:r>
            <a:r>
              <a:rPr lang="tr-TR" b="1" dirty="0" smtClean="0">
                <a:solidFill>
                  <a:srgbClr val="002060"/>
                </a:solidFill>
              </a:rPr>
              <a:t>çok daha </a:t>
            </a:r>
            <a:r>
              <a:rPr lang="tr-TR" b="1" dirty="0">
                <a:solidFill>
                  <a:srgbClr val="002060"/>
                </a:solidFill>
              </a:rPr>
              <a:t>yakın pozisyonda kullanıldığı için radyasyon etkisinin daha fazla </a:t>
            </a:r>
            <a:r>
              <a:rPr lang="tr-TR" b="1" dirty="0" smtClean="0">
                <a:solidFill>
                  <a:srgbClr val="002060"/>
                </a:solidFill>
              </a:rPr>
              <a:t>olması ve </a:t>
            </a:r>
            <a:r>
              <a:rPr lang="tr-TR" b="1" dirty="0">
                <a:solidFill>
                  <a:srgbClr val="002060"/>
                </a:solidFill>
              </a:rPr>
              <a:t>duruş bozukluklarına yol açması sebebiyle küçük yaşlarda mümkün </a:t>
            </a:r>
            <a:r>
              <a:rPr lang="tr-TR" b="1" dirty="0" smtClean="0">
                <a:solidFill>
                  <a:srgbClr val="002060"/>
                </a:solidFill>
              </a:rPr>
              <a:t>olduğunca az </a:t>
            </a:r>
            <a:r>
              <a:rPr lang="tr-TR" b="1" dirty="0">
                <a:solidFill>
                  <a:srgbClr val="002060"/>
                </a:solidFill>
              </a:rPr>
              <a:t>kullandırılmalıdır. 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Çocukların </a:t>
            </a:r>
            <a:r>
              <a:rPr lang="tr-TR" b="1" dirty="0">
                <a:solidFill>
                  <a:srgbClr val="002060"/>
                </a:solidFill>
              </a:rPr>
              <a:t>kendi cep telefonlarına sahip olması </a:t>
            </a:r>
            <a:r>
              <a:rPr lang="tr-TR" b="1" dirty="0" smtClean="0">
                <a:solidFill>
                  <a:srgbClr val="002060"/>
                </a:solidFill>
              </a:rPr>
              <a:t>ise  13 </a:t>
            </a:r>
            <a:r>
              <a:rPr lang="tr-TR" b="1" dirty="0">
                <a:solidFill>
                  <a:srgbClr val="002060"/>
                </a:solidFill>
              </a:rPr>
              <a:t>yaşından sonra olmalıdır. Mümkünse bu cep telefonu sadece arama ve </a:t>
            </a:r>
            <a:r>
              <a:rPr lang="tr-TR" b="1" dirty="0" smtClean="0">
                <a:solidFill>
                  <a:srgbClr val="002060"/>
                </a:solidFill>
              </a:rPr>
              <a:t>mesajlaşmayı sağlayan </a:t>
            </a:r>
            <a:r>
              <a:rPr lang="tr-TR" b="1" dirty="0">
                <a:solidFill>
                  <a:srgbClr val="002060"/>
                </a:solidFill>
              </a:rPr>
              <a:t>bir alet olmalı, gencin 18 yaşına kadar akıllı telefon </a:t>
            </a:r>
            <a:r>
              <a:rPr lang="tr-TR" b="1" dirty="0" smtClean="0">
                <a:solidFill>
                  <a:srgbClr val="002060"/>
                </a:solidFill>
              </a:rPr>
              <a:t>sahibi olması </a:t>
            </a:r>
            <a:r>
              <a:rPr lang="tr-TR" b="1" dirty="0">
                <a:solidFill>
                  <a:srgbClr val="002060"/>
                </a:solidFill>
              </a:rPr>
              <a:t>ertelenmelidir.</a:t>
            </a:r>
          </a:p>
        </p:txBody>
      </p:sp>
    </p:spTree>
    <p:extLst>
      <p:ext uri="{BB962C8B-B14F-4D97-AF65-F5344CB8AC3E}">
        <p14:creationId xmlns:p14="http://schemas.microsoft.com/office/powerpoint/2010/main" val="2437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ÇOCUĞUMA NE ZAMAN BİR SOSYAL MEDYA HESABI AÇABİLİRİM?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b="1" dirty="0">
                <a:solidFill>
                  <a:srgbClr val="002060"/>
                </a:solidFill>
              </a:rPr>
              <a:t>13 yaşından sonra çocuğunuz bir sosyal medya hesabı edinebilir. Hali </a:t>
            </a:r>
            <a:r>
              <a:rPr lang="tr-TR" sz="2000" b="1" dirty="0" smtClean="0">
                <a:solidFill>
                  <a:srgbClr val="002060"/>
                </a:solidFill>
              </a:rPr>
              <a:t>hazırda Facebook</a:t>
            </a:r>
            <a:r>
              <a:rPr lang="tr-TR" sz="2000" b="1" dirty="0">
                <a:solidFill>
                  <a:srgbClr val="002060"/>
                </a:solidFill>
              </a:rPr>
              <a:t>, </a:t>
            </a:r>
            <a:r>
              <a:rPr lang="tr-TR" sz="2000" b="1" dirty="0" err="1">
                <a:solidFill>
                  <a:srgbClr val="002060"/>
                </a:solidFill>
              </a:rPr>
              <a:t>Instagram</a:t>
            </a:r>
            <a:r>
              <a:rPr lang="tr-TR" sz="2000" b="1" dirty="0">
                <a:solidFill>
                  <a:srgbClr val="002060"/>
                </a:solidFill>
              </a:rPr>
              <a:t>, </a:t>
            </a:r>
            <a:r>
              <a:rPr lang="tr-TR" sz="2000" b="1" dirty="0" err="1">
                <a:solidFill>
                  <a:srgbClr val="002060"/>
                </a:solidFill>
              </a:rPr>
              <a:t>Twitter</a:t>
            </a:r>
            <a:r>
              <a:rPr lang="tr-TR" sz="2000" b="1" dirty="0">
                <a:solidFill>
                  <a:srgbClr val="002060"/>
                </a:solidFill>
              </a:rPr>
              <a:t> gibi yaygın kullanılan sitelerde de 13 yaş </a:t>
            </a:r>
            <a:r>
              <a:rPr lang="tr-TR" sz="2000" b="1" dirty="0" smtClean="0">
                <a:solidFill>
                  <a:srgbClr val="002060"/>
                </a:solidFill>
              </a:rPr>
              <a:t>sınırı bulunmaktadır</a:t>
            </a:r>
            <a:r>
              <a:rPr lang="tr-TR" sz="2000" b="1" dirty="0">
                <a:solidFill>
                  <a:srgbClr val="002060"/>
                </a:solidFill>
              </a:rPr>
              <a:t>. </a:t>
            </a:r>
            <a:endParaRPr lang="tr-TR" sz="2000" b="1" dirty="0" smtClean="0">
              <a:solidFill>
                <a:srgbClr val="002060"/>
              </a:solidFill>
            </a:endParaRPr>
          </a:p>
          <a:p>
            <a:r>
              <a:rPr lang="tr-TR" sz="2000" b="1" dirty="0" smtClean="0">
                <a:solidFill>
                  <a:srgbClr val="002060"/>
                </a:solidFill>
              </a:rPr>
              <a:t>13 </a:t>
            </a:r>
            <a:r>
              <a:rPr lang="tr-TR" sz="2000" b="1" dirty="0">
                <a:solidFill>
                  <a:srgbClr val="002060"/>
                </a:solidFill>
              </a:rPr>
              <a:t>yaşından küçük çocuğu olan ebeveynlerin akılda </a:t>
            </a:r>
            <a:r>
              <a:rPr lang="tr-TR" sz="2000" b="1" dirty="0" smtClean="0">
                <a:solidFill>
                  <a:srgbClr val="002060"/>
                </a:solidFill>
              </a:rPr>
              <a:t>bulundurması gereken </a:t>
            </a:r>
            <a:r>
              <a:rPr lang="tr-TR" sz="2000" b="1" dirty="0">
                <a:solidFill>
                  <a:srgbClr val="002060"/>
                </a:solidFill>
              </a:rPr>
              <a:t>bir husus, sosyal ağ hesaplarının başka sitelere erişmek için </a:t>
            </a:r>
            <a:r>
              <a:rPr lang="tr-TR" sz="2000" b="1" dirty="0" smtClean="0">
                <a:solidFill>
                  <a:srgbClr val="002060"/>
                </a:solidFill>
              </a:rPr>
              <a:t>de kullanılabilir </a:t>
            </a:r>
            <a:r>
              <a:rPr lang="tr-TR" sz="2000" b="1" dirty="0">
                <a:solidFill>
                  <a:srgbClr val="002060"/>
                </a:solidFill>
              </a:rPr>
              <a:t>olduğudur. Birçok web sitesi, ziyaretçilerini Facebook veya </a:t>
            </a:r>
            <a:r>
              <a:rPr lang="tr-TR" sz="2000" b="1" dirty="0" err="1" smtClean="0">
                <a:solidFill>
                  <a:srgbClr val="002060"/>
                </a:solidFill>
              </a:rPr>
              <a:t>Twitter</a:t>
            </a:r>
            <a:r>
              <a:rPr lang="tr-TR" sz="2000" b="1" dirty="0" smtClean="0">
                <a:solidFill>
                  <a:srgbClr val="002060"/>
                </a:solidFill>
              </a:rPr>
              <a:t> hesaplarını </a:t>
            </a:r>
            <a:r>
              <a:rPr lang="tr-TR" sz="2000" b="1" dirty="0">
                <a:solidFill>
                  <a:srgbClr val="002060"/>
                </a:solidFill>
              </a:rPr>
              <a:t>kullanarak oturum açmaya davet etmektedir. </a:t>
            </a:r>
            <a:endParaRPr lang="tr-TR" sz="2000" b="1" dirty="0" smtClean="0">
              <a:solidFill>
                <a:srgbClr val="002060"/>
              </a:solidFill>
            </a:endParaRPr>
          </a:p>
          <a:p>
            <a:r>
              <a:rPr lang="tr-TR" sz="2000" b="1" dirty="0" smtClean="0">
                <a:solidFill>
                  <a:srgbClr val="002060"/>
                </a:solidFill>
              </a:rPr>
              <a:t>Bu </a:t>
            </a:r>
            <a:r>
              <a:rPr lang="tr-TR" sz="2000" b="1" dirty="0">
                <a:solidFill>
                  <a:srgbClr val="002060"/>
                </a:solidFill>
              </a:rPr>
              <a:t>noktada </a:t>
            </a:r>
            <a:r>
              <a:rPr lang="tr-TR" sz="2000" b="1" dirty="0" smtClean="0">
                <a:solidFill>
                  <a:srgbClr val="002060"/>
                </a:solidFill>
              </a:rPr>
              <a:t>ebeveynler, çocuklarının </a:t>
            </a:r>
            <a:r>
              <a:rPr lang="tr-TR" sz="2000" b="1" dirty="0">
                <a:solidFill>
                  <a:srgbClr val="002060"/>
                </a:solidFill>
              </a:rPr>
              <a:t>Facebook tarzı bir sosyal paylaşım sitesini </a:t>
            </a:r>
            <a:r>
              <a:rPr lang="tr-TR" sz="2000" b="1" dirty="0" smtClean="0">
                <a:solidFill>
                  <a:srgbClr val="002060"/>
                </a:solidFill>
              </a:rPr>
              <a:t>kullanmasını uygun </a:t>
            </a:r>
            <a:r>
              <a:rPr lang="tr-TR" sz="2000" b="1" dirty="0">
                <a:solidFill>
                  <a:srgbClr val="002060"/>
                </a:solidFill>
              </a:rPr>
              <a:t>gördükleri takdirde, sadece Facebook’un değil, Facebook sayesinde </a:t>
            </a:r>
            <a:r>
              <a:rPr lang="tr-TR" sz="2000" b="1" dirty="0" smtClean="0">
                <a:solidFill>
                  <a:srgbClr val="002060"/>
                </a:solidFill>
              </a:rPr>
              <a:t>erişim sağlayabileceği </a:t>
            </a:r>
            <a:r>
              <a:rPr lang="tr-TR" sz="2000" b="1" dirty="0">
                <a:solidFill>
                  <a:srgbClr val="002060"/>
                </a:solidFill>
              </a:rPr>
              <a:t>diğer bütün sitelerin içeriğini de düşünmek </a:t>
            </a:r>
            <a:r>
              <a:rPr lang="tr-TR" sz="2000" b="1" dirty="0" smtClean="0">
                <a:solidFill>
                  <a:srgbClr val="002060"/>
                </a:solidFill>
              </a:rPr>
              <a:t>durumundadır. </a:t>
            </a:r>
          </a:p>
          <a:p>
            <a:r>
              <a:rPr lang="tr-TR" sz="2000" b="1" dirty="0" smtClean="0">
                <a:solidFill>
                  <a:srgbClr val="002060"/>
                </a:solidFill>
              </a:rPr>
              <a:t>Bu </a:t>
            </a:r>
            <a:r>
              <a:rPr lang="tr-TR" sz="2000" b="1" dirty="0">
                <a:solidFill>
                  <a:srgbClr val="002060"/>
                </a:solidFill>
              </a:rPr>
              <a:t>sebeple 13 yaşından önce sosyal ağlar üzerinden çocuğun bir hesap </a:t>
            </a:r>
            <a:r>
              <a:rPr lang="tr-TR" sz="2000" b="1" dirty="0" smtClean="0">
                <a:solidFill>
                  <a:srgbClr val="002060"/>
                </a:solidFill>
              </a:rPr>
              <a:t>edinimi asla </a:t>
            </a:r>
            <a:r>
              <a:rPr lang="tr-TR" sz="2000" b="1" dirty="0">
                <a:solidFill>
                  <a:srgbClr val="002060"/>
                </a:solidFill>
              </a:rPr>
              <a:t>tavsiye edilmemektedir. Çocuklarınızın bu sınırı aşmak için </a:t>
            </a:r>
            <a:r>
              <a:rPr lang="tr-TR" sz="2000" b="1" dirty="0" smtClean="0">
                <a:solidFill>
                  <a:srgbClr val="002060"/>
                </a:solidFill>
              </a:rPr>
              <a:t>ısrarlarına boyun </a:t>
            </a:r>
            <a:r>
              <a:rPr lang="tr-TR" sz="2000" b="1" dirty="0">
                <a:solidFill>
                  <a:srgbClr val="002060"/>
                </a:solidFill>
              </a:rPr>
              <a:t>eğmemeli ve diğer ailelerle de görüşüp onlarla bu konuda fikir </a:t>
            </a:r>
            <a:r>
              <a:rPr lang="tr-TR" sz="2000" b="1" dirty="0" smtClean="0">
                <a:solidFill>
                  <a:srgbClr val="002060"/>
                </a:solidFill>
              </a:rPr>
              <a:t>birliği yapmalısınız.</a:t>
            </a:r>
            <a:endParaRPr lang="tr-T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8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13 yaşından sonra çocuğa açılan bir sosyal medya hesabında mutlaka dikkat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etmeniz gereken bazı hususlar vardır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Hesabına giriş yapmak için kullandığı şifrenin başkaları tarafından </a:t>
            </a:r>
            <a:r>
              <a:rPr lang="tr-TR" b="1" dirty="0" smtClean="0">
                <a:solidFill>
                  <a:srgbClr val="002060"/>
                </a:solidFill>
              </a:rPr>
              <a:t>kolayca bulunamayacak </a:t>
            </a:r>
            <a:r>
              <a:rPr lang="tr-TR" b="1" dirty="0">
                <a:solidFill>
                  <a:srgbClr val="002060"/>
                </a:solidFill>
              </a:rPr>
              <a:t>güçlü şifreler olması ve birden fazla ortamda hesap </a:t>
            </a:r>
            <a:r>
              <a:rPr lang="tr-TR" b="1" dirty="0" smtClean="0">
                <a:solidFill>
                  <a:srgbClr val="002060"/>
                </a:solidFill>
              </a:rPr>
              <a:t>olması durumunda </a:t>
            </a:r>
            <a:r>
              <a:rPr lang="tr-TR" b="1" dirty="0">
                <a:solidFill>
                  <a:srgbClr val="002060"/>
                </a:solidFill>
              </a:rPr>
              <a:t>mümkünse farklı şifrelerin kullanılması gerekmektedir.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Hesabının </a:t>
            </a:r>
            <a:r>
              <a:rPr lang="tr-TR" b="1" dirty="0">
                <a:solidFill>
                  <a:srgbClr val="002060"/>
                </a:solidFill>
              </a:rPr>
              <a:t>çocuğun kendi adıyla açılmış bir hesap olması önemlidir. </a:t>
            </a:r>
            <a:r>
              <a:rPr lang="tr-TR" b="1" dirty="0" smtClean="0">
                <a:solidFill>
                  <a:srgbClr val="002060"/>
                </a:solidFill>
              </a:rPr>
              <a:t>Böylelikle tıpkı </a:t>
            </a:r>
            <a:r>
              <a:rPr lang="tr-TR" b="1" dirty="0">
                <a:solidFill>
                  <a:srgbClr val="002060"/>
                </a:solidFill>
              </a:rPr>
              <a:t>fiziksel dünyadaki ilişkilerinde olduğu gibi internette de </a:t>
            </a:r>
            <a:r>
              <a:rPr lang="tr-TR" b="1" dirty="0" smtClean="0">
                <a:solidFill>
                  <a:srgbClr val="002060"/>
                </a:solidFill>
              </a:rPr>
              <a:t>yapmış olduğu </a:t>
            </a:r>
            <a:r>
              <a:rPr lang="tr-TR" b="1" dirty="0">
                <a:solidFill>
                  <a:srgbClr val="002060"/>
                </a:solidFill>
              </a:rPr>
              <a:t>davranışların, paylaşımların sorumluluğunu üstlenmeyi öğrenmelidir.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Saygı </a:t>
            </a:r>
            <a:r>
              <a:rPr lang="tr-TR" b="1" dirty="0">
                <a:solidFill>
                  <a:srgbClr val="002060"/>
                </a:solidFill>
              </a:rPr>
              <a:t>sınırlarını aşan yazışmalardan, paylaşımlardan kaçınmalıdır.</a:t>
            </a:r>
          </a:p>
        </p:txBody>
      </p:sp>
    </p:spTree>
    <p:extLst>
      <p:ext uri="{BB962C8B-B14F-4D97-AF65-F5344CB8AC3E}">
        <p14:creationId xmlns:p14="http://schemas.microsoft.com/office/powerpoint/2010/main" val="39835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13 yaşından sonra çocuğa açılan bir sosyal medya hesabında mutlaka dikkat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etmeniz gereken bazı hususlar vardır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2060"/>
                </a:solidFill>
              </a:rPr>
              <a:t>Çocuklarınıza şu soruları sorup üzerinde konuşmalısınız: Arkadaş </a:t>
            </a:r>
            <a:r>
              <a:rPr lang="tr-TR" sz="3200" b="1" dirty="0" smtClean="0">
                <a:solidFill>
                  <a:srgbClr val="002060"/>
                </a:solidFill>
              </a:rPr>
              <a:t>listendeki herkesi </a:t>
            </a:r>
            <a:r>
              <a:rPr lang="tr-TR" sz="3200" b="1" dirty="0">
                <a:solidFill>
                  <a:srgbClr val="002060"/>
                </a:solidFill>
              </a:rPr>
              <a:t>gerçekten tanıyor musun? </a:t>
            </a:r>
            <a:endParaRPr lang="tr-TR" sz="3200" b="1" dirty="0" smtClean="0">
              <a:solidFill>
                <a:srgbClr val="002060"/>
              </a:solidFill>
            </a:endParaRPr>
          </a:p>
          <a:p>
            <a:r>
              <a:rPr lang="tr-TR" sz="3200" b="1" dirty="0" smtClean="0">
                <a:solidFill>
                  <a:srgbClr val="002060"/>
                </a:solidFill>
              </a:rPr>
              <a:t>Gizlilik </a:t>
            </a:r>
            <a:r>
              <a:rPr lang="tr-TR" sz="3200" b="1" dirty="0">
                <a:solidFill>
                  <a:srgbClr val="002060"/>
                </a:solidFill>
              </a:rPr>
              <a:t>ve güvenlik ayarlarını </a:t>
            </a:r>
            <a:r>
              <a:rPr lang="tr-TR" sz="3200" b="1" dirty="0" smtClean="0">
                <a:solidFill>
                  <a:srgbClr val="002060"/>
                </a:solidFill>
              </a:rPr>
              <a:t>nasıl kullanacağını </a:t>
            </a:r>
            <a:r>
              <a:rPr lang="tr-TR" sz="3200" b="1" dirty="0">
                <a:solidFill>
                  <a:srgbClr val="002060"/>
                </a:solidFill>
              </a:rPr>
              <a:t>ve ayarlamayı biliyor musun? Bana nasıl olduğunu </a:t>
            </a:r>
            <a:r>
              <a:rPr lang="tr-TR" sz="3200" b="1" dirty="0" smtClean="0">
                <a:solidFill>
                  <a:srgbClr val="002060"/>
                </a:solidFill>
              </a:rPr>
              <a:t>gösterebilir misin?</a:t>
            </a:r>
          </a:p>
          <a:p>
            <a:r>
              <a:rPr lang="tr-TR" sz="3200" b="1" dirty="0">
                <a:solidFill>
                  <a:srgbClr val="002060"/>
                </a:solidFill>
              </a:rPr>
              <a:t>Yayınlanan bir içeriğin sonsuza dek kaybolmayabileceği gerçeği ve “bir </a:t>
            </a:r>
            <a:r>
              <a:rPr lang="tr-TR" sz="3200" b="1" dirty="0" smtClean="0">
                <a:solidFill>
                  <a:srgbClr val="002060"/>
                </a:solidFill>
              </a:rPr>
              <a:t>şeyi yayınlamadan </a:t>
            </a:r>
            <a:r>
              <a:rPr lang="tr-TR" sz="3200" b="1" dirty="0">
                <a:solidFill>
                  <a:srgbClr val="002060"/>
                </a:solidFill>
              </a:rPr>
              <a:t>önce düşünmeleri” gerektiği çocuklara öğretilmelidir.</a:t>
            </a:r>
          </a:p>
        </p:txBody>
      </p:sp>
    </p:spTree>
    <p:extLst>
      <p:ext uri="{BB962C8B-B14F-4D97-AF65-F5344CB8AC3E}">
        <p14:creationId xmlns:p14="http://schemas.microsoft.com/office/powerpoint/2010/main" val="26925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ANNE-BABALARIN DİJİTAL EBEVEYNLİK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ROLLERİ NELERDİR?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tr-TR" sz="3900" b="1" u="sng" dirty="0" smtClean="0">
                <a:solidFill>
                  <a:srgbClr val="FF0000"/>
                </a:solidFill>
              </a:rPr>
              <a:t>Kontrol: </a:t>
            </a:r>
          </a:p>
          <a:p>
            <a:pPr marL="0" indent="0">
              <a:buNone/>
            </a:pPr>
            <a:r>
              <a:rPr lang="tr-TR" dirty="0" smtClean="0"/>
              <a:t>    Dijital ebeveynlerin kontrol </a:t>
            </a:r>
            <a:r>
              <a:rPr lang="tr-TR" dirty="0"/>
              <a:t>rolünün gerektirdiği özellikler aşağıdaki gibi sıralanabilir</a:t>
            </a:r>
            <a:r>
              <a:rPr lang="tr-TR" dirty="0" smtClean="0"/>
              <a:t>:</a:t>
            </a:r>
          </a:p>
          <a:p>
            <a:r>
              <a:rPr lang="tr-TR" dirty="0">
                <a:solidFill>
                  <a:srgbClr val="00B050"/>
                </a:solidFill>
              </a:rPr>
              <a:t>Çocuğunu internet gibi uçsuz bucaksız bir ortamda yalnız bırakmama.</a:t>
            </a:r>
          </a:p>
          <a:p>
            <a:r>
              <a:rPr lang="tr-TR" b="1" dirty="0" smtClean="0"/>
              <a:t> </a:t>
            </a:r>
            <a:r>
              <a:rPr lang="tr-TR" dirty="0">
                <a:solidFill>
                  <a:schemeClr val="accent2"/>
                </a:solidFill>
              </a:rPr>
              <a:t>Zararlı gördüğü içeriklere erişilmesine engel olma, sebeplerini mantıklı bir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    şekilde </a:t>
            </a:r>
            <a:r>
              <a:rPr lang="tr-TR" dirty="0">
                <a:solidFill>
                  <a:schemeClr val="accent2"/>
                </a:solidFill>
              </a:rPr>
              <a:t>izah etme ve filtre programları gibi yazılımlar kullanma.</a:t>
            </a:r>
          </a:p>
          <a:p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dirty="0">
                <a:solidFill>
                  <a:srgbClr val="7030A0"/>
                </a:solidFill>
              </a:rPr>
              <a:t>Problemli kullanım düzeyinde olmaması için ne zaman ve ne kadar İnternet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</a:rPr>
              <a:t>    ya </a:t>
            </a:r>
            <a:r>
              <a:rPr lang="tr-TR" dirty="0">
                <a:solidFill>
                  <a:srgbClr val="7030A0"/>
                </a:solidFill>
              </a:rPr>
              <a:t>da bilgisayar kullanabileceğine yönelik sınırlamaların olduğu bir kılavuz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</a:rPr>
              <a:t> hazırlama </a:t>
            </a:r>
            <a:r>
              <a:rPr lang="tr-TR" dirty="0">
                <a:solidFill>
                  <a:srgbClr val="7030A0"/>
                </a:solidFill>
              </a:rPr>
              <a:t>ve konulan kurallara uyma.</a:t>
            </a:r>
          </a:p>
        </p:txBody>
      </p:sp>
    </p:spTree>
    <p:extLst>
      <p:ext uri="{BB962C8B-B14F-4D97-AF65-F5344CB8AC3E}">
        <p14:creationId xmlns:p14="http://schemas.microsoft.com/office/powerpoint/2010/main" val="247432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ANNE-BABALARIN DİJİTAL EBEVEYNLİK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ROLLERİ NELERDİR?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u="sng" dirty="0" smtClean="0">
                <a:solidFill>
                  <a:srgbClr val="FF0000"/>
                </a:solidFill>
              </a:rPr>
              <a:t>Etik</a:t>
            </a:r>
          </a:p>
          <a:p>
            <a:r>
              <a:rPr lang="tr-TR" sz="3200" dirty="0">
                <a:solidFill>
                  <a:srgbClr val="7030A0"/>
                </a:solidFill>
              </a:rPr>
              <a:t>Etik rolü, internette kişi hak ve onuruna, özel hayatların gizliliğine saygılı </a:t>
            </a:r>
            <a:r>
              <a:rPr lang="tr-TR" sz="3200" dirty="0" smtClean="0">
                <a:solidFill>
                  <a:srgbClr val="7030A0"/>
                </a:solidFill>
              </a:rPr>
              <a:t>ve bilgi </a:t>
            </a:r>
            <a:r>
              <a:rPr lang="tr-TR" sz="3200" dirty="0">
                <a:solidFill>
                  <a:srgbClr val="7030A0"/>
                </a:solidFill>
              </a:rPr>
              <a:t>ahlakına uygun davranmayı</a:t>
            </a:r>
            <a:r>
              <a:rPr lang="tr-TR" sz="3200" dirty="0" smtClean="0">
                <a:solidFill>
                  <a:srgbClr val="7030A0"/>
                </a:solidFill>
              </a:rPr>
              <a:t>;</a:t>
            </a:r>
            <a:endParaRPr lang="tr-TR" sz="3200" dirty="0"/>
          </a:p>
          <a:p>
            <a:r>
              <a:rPr lang="tr-TR" sz="3200" dirty="0" smtClean="0"/>
              <a:t> </a:t>
            </a:r>
            <a:r>
              <a:rPr lang="tr-TR" sz="3200" dirty="0">
                <a:solidFill>
                  <a:schemeClr val="accent6">
                    <a:lumMod val="50000"/>
                  </a:schemeClr>
                </a:solidFill>
              </a:rPr>
              <a:t>U</a:t>
            </a:r>
            <a:r>
              <a:rPr lang="tr-TR" sz="3200" dirty="0" smtClean="0">
                <a:solidFill>
                  <a:schemeClr val="accent6">
                    <a:lumMod val="50000"/>
                  </a:schemeClr>
                </a:solidFill>
              </a:rPr>
              <a:t>laşılan </a:t>
            </a:r>
            <a:r>
              <a:rPr lang="tr-TR" sz="3200" dirty="0">
                <a:solidFill>
                  <a:schemeClr val="accent6">
                    <a:lumMod val="50000"/>
                  </a:schemeClr>
                </a:solidFill>
              </a:rPr>
              <a:t>bilgilerin </a:t>
            </a:r>
            <a:r>
              <a:rPr lang="tr-TR" sz="3200" dirty="0" smtClean="0">
                <a:solidFill>
                  <a:schemeClr val="accent6">
                    <a:lumMod val="50000"/>
                  </a:schemeClr>
                </a:solidFill>
              </a:rPr>
              <a:t>doğruluğunu ve </a:t>
            </a:r>
            <a:r>
              <a:rPr lang="tr-TR" sz="3200" dirty="0">
                <a:solidFill>
                  <a:schemeClr val="accent6">
                    <a:lumMod val="50000"/>
                  </a:schemeClr>
                </a:solidFill>
              </a:rPr>
              <a:t>güvenliğini araştırmayı</a:t>
            </a:r>
            <a:r>
              <a:rPr lang="tr-TR" sz="32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r>
              <a:rPr lang="tr-TR" sz="3200" dirty="0" smtClean="0"/>
              <a:t> </a:t>
            </a:r>
            <a:r>
              <a:rPr lang="tr-TR" sz="3200" dirty="0">
                <a:solidFill>
                  <a:srgbClr val="002060"/>
                </a:solidFill>
              </a:rPr>
              <a:t>B</a:t>
            </a:r>
            <a:r>
              <a:rPr lang="tr-TR" sz="3200" dirty="0" smtClean="0">
                <a:solidFill>
                  <a:srgbClr val="002060"/>
                </a:solidFill>
              </a:rPr>
              <a:t>u </a:t>
            </a:r>
            <a:r>
              <a:rPr lang="tr-TR" sz="3200" dirty="0">
                <a:solidFill>
                  <a:srgbClr val="002060"/>
                </a:solidFill>
              </a:rPr>
              <a:t>bilgilerin hak sahiplerinin isteğine </a:t>
            </a:r>
            <a:r>
              <a:rPr lang="tr-TR" sz="3200" dirty="0" smtClean="0">
                <a:solidFill>
                  <a:srgbClr val="002060"/>
                </a:solidFill>
              </a:rPr>
              <a:t>uygun davranmayı </a:t>
            </a:r>
            <a:r>
              <a:rPr lang="tr-TR" sz="3200" dirty="0">
                <a:solidFill>
                  <a:srgbClr val="002060"/>
                </a:solidFill>
              </a:rPr>
              <a:t>ve fikri mülkiyete saygılı olmayı gerektirmektedir.</a:t>
            </a:r>
            <a:endParaRPr lang="tr-TR" sz="3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1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ANNE-BABALARIN DİJİTAL EBEVEYNLİK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ROLLERİ NELERDİR?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u="sng" dirty="0" smtClean="0">
                <a:solidFill>
                  <a:srgbClr val="FF0000"/>
                </a:solidFill>
              </a:rPr>
              <a:t>Yenilikçilik:</a:t>
            </a:r>
          </a:p>
          <a:p>
            <a:r>
              <a:rPr lang="tr-TR" sz="4000" dirty="0">
                <a:solidFill>
                  <a:srgbClr val="002060"/>
                </a:solidFill>
              </a:rPr>
              <a:t>Dijital ebeveynler, yeniliklere karşı ilgili ve yenilikleri güncel olarak takip </a:t>
            </a:r>
            <a:r>
              <a:rPr lang="tr-TR" sz="4000" dirty="0" smtClean="0">
                <a:solidFill>
                  <a:srgbClr val="002060"/>
                </a:solidFill>
              </a:rPr>
              <a:t>edip öğrenme </a:t>
            </a:r>
            <a:r>
              <a:rPr lang="tr-TR" sz="4000" dirty="0">
                <a:solidFill>
                  <a:srgbClr val="002060"/>
                </a:solidFill>
              </a:rPr>
              <a:t>çabası içerisinde olan, aynı zamanda bu yeniliklerin olumlu ve </a:t>
            </a:r>
            <a:r>
              <a:rPr lang="tr-TR" sz="4000" dirty="0" smtClean="0">
                <a:solidFill>
                  <a:srgbClr val="002060"/>
                </a:solidFill>
              </a:rPr>
              <a:t>olumsuz yönlerinin </a:t>
            </a:r>
            <a:r>
              <a:rPr lang="tr-TR" sz="4000" dirty="0">
                <a:solidFill>
                  <a:srgbClr val="002060"/>
                </a:solidFill>
              </a:rPr>
              <a:t>farkında olan bireyler </a:t>
            </a:r>
            <a:r>
              <a:rPr lang="tr-TR" sz="4000" dirty="0" smtClean="0">
                <a:solidFill>
                  <a:srgbClr val="002060"/>
                </a:solidFill>
              </a:rPr>
              <a:t>olmalıdır.</a:t>
            </a:r>
            <a:endParaRPr lang="tr-TR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6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</a:rPr>
              <a:t>BİLGİSAYAR VE İNTERNET TEKNOLOJİSİNİN ÇOCUK VE GENÇLERE</a:t>
            </a:r>
            <a:br>
              <a:rPr lang="tr-TR" sz="3600" b="1" dirty="0">
                <a:solidFill>
                  <a:srgbClr val="FF0000"/>
                </a:solidFill>
              </a:rPr>
            </a:br>
            <a:r>
              <a:rPr lang="tr-TR" sz="3600" b="1" dirty="0">
                <a:solidFill>
                  <a:srgbClr val="FF0000"/>
                </a:solidFill>
              </a:rPr>
              <a:t>SUNDUĞU FIRSATLAR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2060"/>
                </a:solidFill>
              </a:rPr>
              <a:t>Çocuklar ve gençler internette doğru ve güvenilir bilgi </a:t>
            </a:r>
            <a:r>
              <a:rPr lang="tr-TR" dirty="0" smtClean="0">
                <a:solidFill>
                  <a:srgbClr val="002060"/>
                </a:solidFill>
              </a:rPr>
              <a:t>kaynaklarına ulaşım </a:t>
            </a:r>
            <a:r>
              <a:rPr lang="tr-TR" dirty="0">
                <a:solidFill>
                  <a:srgbClr val="002060"/>
                </a:solidFill>
              </a:rPr>
              <a:t>konusunda bilgilendiği takdirde internet üzerinde yaptığı </a:t>
            </a:r>
            <a:r>
              <a:rPr lang="tr-TR" dirty="0" smtClean="0">
                <a:solidFill>
                  <a:srgbClr val="002060"/>
                </a:solidFill>
              </a:rPr>
              <a:t>faydalı araştırmalar </a:t>
            </a:r>
            <a:r>
              <a:rPr lang="tr-TR" dirty="0">
                <a:solidFill>
                  <a:srgbClr val="002060"/>
                </a:solidFill>
              </a:rPr>
              <a:t>sayesinde kişisel gelişimine katkı sağlayacak pek çok </a:t>
            </a:r>
            <a:r>
              <a:rPr lang="tr-TR" dirty="0" smtClean="0">
                <a:solidFill>
                  <a:srgbClr val="002060"/>
                </a:solidFill>
              </a:rPr>
              <a:t>bilgi edinebilir;</a:t>
            </a:r>
          </a:p>
          <a:p>
            <a:r>
              <a:rPr lang="tr-TR" dirty="0" smtClean="0"/>
              <a:t> </a:t>
            </a:r>
            <a:r>
              <a:rPr lang="tr-TR" dirty="0">
                <a:solidFill>
                  <a:srgbClr val="002060"/>
                </a:solidFill>
              </a:rPr>
              <a:t>Y</a:t>
            </a:r>
            <a:r>
              <a:rPr lang="tr-TR" dirty="0" smtClean="0">
                <a:solidFill>
                  <a:srgbClr val="002060"/>
                </a:solidFill>
              </a:rPr>
              <a:t>urtiçi </a:t>
            </a:r>
            <a:r>
              <a:rPr lang="tr-TR" dirty="0">
                <a:solidFill>
                  <a:srgbClr val="002060"/>
                </a:solidFill>
              </a:rPr>
              <a:t>ve yurtdışındaki anlık gelişmelere, haberlere </a:t>
            </a:r>
            <a:r>
              <a:rPr lang="tr-TR" dirty="0" smtClean="0">
                <a:solidFill>
                  <a:srgbClr val="002060"/>
                </a:solidFill>
              </a:rPr>
              <a:t>erişim sağlayabilir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G</a:t>
            </a:r>
            <a:r>
              <a:rPr lang="tr-TR" dirty="0" smtClean="0">
                <a:solidFill>
                  <a:srgbClr val="002060"/>
                </a:solidFill>
              </a:rPr>
              <a:t>ünlük </a:t>
            </a:r>
            <a:r>
              <a:rPr lang="tr-TR" dirty="0">
                <a:solidFill>
                  <a:srgbClr val="002060"/>
                </a:solidFill>
              </a:rPr>
              <a:t>hayatta gözlemleyemeyeceği birçok bilimsel </a:t>
            </a:r>
            <a:r>
              <a:rPr lang="tr-TR" dirty="0" smtClean="0">
                <a:solidFill>
                  <a:srgbClr val="002060"/>
                </a:solidFill>
              </a:rPr>
              <a:t>bilgiyi (DNA </a:t>
            </a:r>
            <a:r>
              <a:rPr lang="tr-TR" dirty="0">
                <a:solidFill>
                  <a:srgbClr val="002060"/>
                </a:solidFill>
              </a:rPr>
              <a:t>sarmal dizilimi gibi) görseller ile anlatan, yabancı dil eğitimi </a:t>
            </a:r>
            <a:r>
              <a:rPr lang="tr-TR" dirty="0" smtClean="0">
                <a:solidFill>
                  <a:srgbClr val="002060"/>
                </a:solidFill>
              </a:rPr>
              <a:t>veren vb</a:t>
            </a:r>
            <a:r>
              <a:rPr lang="tr-TR" dirty="0">
                <a:solidFill>
                  <a:srgbClr val="002060"/>
                </a:solidFill>
              </a:rPr>
              <a:t>. birçok videoya ulaşım sağlayıp, akademik gelişimlerine katkı sağlayabilirler.</a:t>
            </a:r>
          </a:p>
        </p:txBody>
      </p:sp>
    </p:spTree>
    <p:extLst>
      <p:ext uri="{BB962C8B-B14F-4D97-AF65-F5344CB8AC3E}">
        <p14:creationId xmlns:p14="http://schemas.microsoft.com/office/powerpoint/2010/main" val="58596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4313</Words>
  <Application>Microsoft Office PowerPoint</Application>
  <PresentationFormat>Geniş ekran</PresentationFormat>
  <Paragraphs>220</Paragraphs>
  <Slides>58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58</vt:i4>
      </vt:variant>
    </vt:vector>
  </HeadingPairs>
  <TitlesOfParts>
    <vt:vector size="62" baseType="lpstr">
      <vt:lpstr>Arial</vt:lpstr>
      <vt:lpstr>Calibri</vt:lpstr>
      <vt:lpstr>Calibri Light</vt:lpstr>
      <vt:lpstr>Office Teması</vt:lpstr>
      <vt:lpstr>Dijital Ebeveynlik </vt:lpstr>
      <vt:lpstr>PowerPoint Sunusu</vt:lpstr>
      <vt:lpstr>PowerPoint Sunusu</vt:lpstr>
      <vt:lpstr>ANNE-BABALARIN DİJİTAL EBEVEYNLİK ROLLERİ NELERDİR?</vt:lpstr>
      <vt:lpstr>ANNE-BABALARIN DİJİTAL EBEVEYNLİK ROLLERİ NELERDİR?</vt:lpstr>
      <vt:lpstr>ANNE-BABALARIN DİJİTAL EBEVEYNLİK ROLLERİ NELERDİR?</vt:lpstr>
      <vt:lpstr>ANNE-BABALARIN DİJİTAL EBEVEYNLİK ROLLERİ NELERDİR?</vt:lpstr>
      <vt:lpstr>ANNE-BABALARIN DİJİTAL EBEVEYNLİK ROLLERİ NELERDİR?</vt:lpstr>
      <vt:lpstr>BİLGİSAYAR VE İNTERNET TEKNOLOJİSİNİN ÇOCUK VE GENÇLERE SUNDUĞU FIRSATLAR</vt:lpstr>
      <vt:lpstr>BİLGİSAYAR VE İNTERNET TEKNOLOJİSİNİN ÇOCUK VE GENÇLERE SUNDUĞU FIRSATLAR</vt:lpstr>
      <vt:lpstr>BİLGİSAYAR VE İNTERNET TEKNOLOJİSİNİN BARINDIRDIĞI RİSKLER</vt:lpstr>
      <vt:lpstr>BİLGİSAYAR VE İNTERNET TEKNOLOJİSİNİN BARINDIRDIĞI RİSKLER</vt:lpstr>
      <vt:lpstr>BİLGİSAYAR VE İNTERNET TEKNOLOJİSİNİN BARINDIRDIĞI RİSKLER</vt:lpstr>
      <vt:lpstr>BİLGİSAYAR VE İNTERNET TEKNOLOJİSİNİN BARINDIRDIĞI RİSKLER</vt:lpstr>
      <vt:lpstr>PowerPoint Sunusu</vt:lpstr>
      <vt:lpstr>BİLGİSAYAR VE İNTERNET TEKNOLOJİSİNİN BARINDIRDIĞI RİSKLER</vt:lpstr>
      <vt:lpstr>BİLGİSAYAR VE İNTERNET TEKNOLOJİSİNİN BARINDIRDIĞI RİSKLER</vt:lpstr>
      <vt:lpstr>BİLGİSAYAR VE İNTERNET TEKNOLOJİSİNİN BARINDIRDIĞI RİSKLER</vt:lpstr>
      <vt:lpstr>BİLGİSAYAR VE İNTERNET TEKNOLOJİSİNİN BARINDIRDIĞI RİSKLER</vt:lpstr>
      <vt:lpstr>BİLGİSAYAR VE İNTERNET TEKNOLOJİSİNİN BARINDIRDIĞI RİSKLER</vt:lpstr>
      <vt:lpstr>0-13 YAŞ ARALIĞI İÇIN DIKKAT EDILMESI GEREKEN RISKLER</vt:lpstr>
      <vt:lpstr>0-13 YAŞ ARALIĞI İÇIN DIKKAT EDILMESI GEREKEN RISKLER</vt:lpstr>
      <vt:lpstr>0-13 YAŞ ARALIĞI İÇIN DIKKAT EDILMESI GEREKEN RISKLER</vt:lpstr>
      <vt:lpstr>0-13 YAŞ ARALIĞI İÇIN DIKKAT EDILMESI GEREKEN RISKLER</vt:lpstr>
      <vt:lpstr>PowerPoint Sunusu</vt:lpstr>
      <vt:lpstr>BİLGİSAYAR VE İNTERNET TEKNOLOJİSİNİN PROBLEMLİ KULLANIMI</vt:lpstr>
      <vt:lpstr>BİLGİSAYAR VE İNTERNET TEKNOLOJİSİNİN PROBLEMLİ KULLANIMI</vt:lpstr>
      <vt:lpstr>BİLGİSAYAR VE İNTERNET TEKNOLOJİSİNİN PROBLEMLİ KULLANIMI</vt:lpstr>
      <vt:lpstr>DİJİTAL OYUN OYNAMA</vt:lpstr>
      <vt:lpstr>SOSYAL MEDYA KULLANIMI</vt:lpstr>
      <vt:lpstr> PROBLEMLI KULLANIM ÖRNEKLERININ ALTINDA YATAN TEMEL SEBEPLER NELERDIR?</vt:lpstr>
      <vt:lpstr>SİBER ZORBALIK</vt:lpstr>
      <vt:lpstr>BİLGİSAYAR VE İNTERNET TEKNOLOJİSİNİN BARINDIRDIĞI RİSKLERE KARŞI NELER YAPILABİLİR?</vt:lpstr>
      <vt:lpstr>BİLGİSAYAR VE İNTERNET TEKNOLOJİSİNİN BARINDIRDIĞI RİSKLERE KARŞI NELER YAPILABİLİR?</vt:lpstr>
      <vt:lpstr>BİLGİSAYAR VE İNTERNET TEKNOLOJİSİNİN BARINDIRDIĞI RİSKLERE KARŞI NELER YAPILABİLİR?</vt:lpstr>
      <vt:lpstr>BİLGİSAYAR VE İNTERNET TEKNOLOJİSİNİN BARINDIRDIĞI RİSKLERE KARŞI NELER YAPILABİLİR?</vt:lpstr>
      <vt:lpstr>0-13 YAŞ ARASI ÇOCUKLAR İÇIN ÖNERILER</vt:lpstr>
      <vt:lpstr>0-13 YAŞ ARASI ÇOCUKLAR İÇIN ÖNERILER</vt:lpstr>
      <vt:lpstr>0-13 YAŞ ARASI ÇOCUKLAR İÇIN ÖNERİLER</vt:lpstr>
      <vt:lpstr>DOĞRU ANNE-BABALIK ROLLERI VE ÇOCUKLA SAĞLIKLI İLİŞKİ GELİŞTİRME</vt:lpstr>
      <vt:lpstr>DOĞRU ANNE-BABALIK ROLLERI VE ÇOCUKLA SAĞLIKLI İLİŞKİ GELİŞTİRME</vt:lpstr>
      <vt:lpstr>DOĞRU ANNE-BABALIK ROLLERI VE ÇOCUKLA SAĞLIKLI İLİŞKİ GELİŞTİRME</vt:lpstr>
      <vt:lpstr>ÇOCUĞUNUZLA OYUN OYNAYIN </vt:lpstr>
      <vt:lpstr>SİBER ZORBALIĞI ÖNLEMEK İÇİN NELER YAPILABİLİR?</vt:lpstr>
      <vt:lpstr>ÇOCUĞUNUZ SİBER ZORBALIKTA BULUNURSA; </vt:lpstr>
      <vt:lpstr>ÇOCUĞUM SİBER ZORBALIĞA UĞRUYOR MU?</vt:lpstr>
      <vt:lpstr>ÇOCUĞUM SİBER ZORBALIĞA UĞRARSA NE YAPABİLİRİM?</vt:lpstr>
      <vt:lpstr>GÜVENLİ İNTERNET VE FİLTRE HİZMETLERİ</vt:lpstr>
      <vt:lpstr>ÇOCUĞUMUZUN BİLGİSAYARINI VE GİRDİĞİ PROGRAMLARI TAKİBİN ÖNEMİ</vt:lpstr>
      <vt:lpstr>ÇOCUĞUMUZUN BİLGİSAYARINI VE GİRDİĞİ PROGRAMLARI TAKİBİN ÖNEMİ</vt:lpstr>
      <vt:lpstr>ÇOCUĞUMUZUN BİLGİSAYARINI VE GİRDİĞİ PROGRAMLARI TAKİBİN ÖNEMİ</vt:lpstr>
      <vt:lpstr>ÇOCUĞUMUZUN BİLGİSAYARINI VE GİRDİĞİ PROGRAMLARI TAKİBİN ÖNEMİ</vt:lpstr>
      <vt:lpstr>ÇOCUĞUMU BİLGİSAYAR VE İNTERNETLE NASIL TANIŞTIRMALIYIM?</vt:lpstr>
      <vt:lpstr>ÇOCUĞUMU BİLGİSAYAR VE İNTERNETLE NASIL TANIŞTIRMALIYIM?</vt:lpstr>
      <vt:lpstr>ÇOCUĞUMA NE ZAMAN TABLET YA DA AKILLI TELEFON ALMALIYIM?</vt:lpstr>
      <vt:lpstr>ÇOCUĞUMA NE ZAMAN BİR SOSYAL MEDYA HESABI AÇABİLİRİM?</vt:lpstr>
      <vt:lpstr>13 yaşından sonra çocuğa açılan bir sosyal medya hesabında mutlaka dikkat etmeniz gereken bazı hususlar vardır</vt:lpstr>
      <vt:lpstr>13 yaşından sonra çocuğa açılan bir sosyal medya hesabında mutlaka dikkat etmeniz gereken bazı hususlar vardır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Dijital Ebeveynlik </dc:title>
  <dc:creator>Ayşe</dc:creator>
  <cp:lastModifiedBy>Ayşe</cp:lastModifiedBy>
  <cp:revision>35</cp:revision>
  <dcterms:created xsi:type="dcterms:W3CDTF">2022-10-25T06:39:02Z</dcterms:created>
  <dcterms:modified xsi:type="dcterms:W3CDTF">2022-11-01T07:09:39Z</dcterms:modified>
</cp:coreProperties>
</file>